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300" r:id="rId3"/>
    <p:sldId id="257" r:id="rId4"/>
    <p:sldId id="262" r:id="rId5"/>
    <p:sldId id="279" r:id="rId6"/>
    <p:sldId id="280" r:id="rId7"/>
    <p:sldId id="306" r:id="rId8"/>
    <p:sldId id="307" r:id="rId9"/>
    <p:sldId id="308" r:id="rId10"/>
    <p:sldId id="302" r:id="rId11"/>
    <p:sldId id="303" r:id="rId12"/>
    <p:sldId id="304" r:id="rId13"/>
    <p:sldId id="282" r:id="rId14"/>
    <p:sldId id="290" r:id="rId15"/>
    <p:sldId id="296" r:id="rId16"/>
    <p:sldId id="299" r:id="rId17"/>
    <p:sldId id="298" r:id="rId18"/>
    <p:sldId id="309" r:id="rId19"/>
    <p:sldId id="310" r:id="rId20"/>
    <p:sldId id="305" r:id="rId21"/>
    <p:sldId id="283" r:id="rId22"/>
    <p:sldId id="284" r:id="rId23"/>
    <p:sldId id="287" r:id="rId24"/>
    <p:sldId id="294" r:id="rId25"/>
    <p:sldId id="289" r:id="rId26"/>
    <p:sldId id="272" r:id="rId27"/>
    <p:sldId id="273" r:id="rId28"/>
    <p:sldId id="274" r:id="rId29"/>
    <p:sldId id="275" r:id="rId30"/>
    <p:sldId id="277" r:id="rId31"/>
    <p:sldId id="278" r:id="rId32"/>
    <p:sldId id="288" r:id="rId33"/>
    <p:sldId id="295" r:id="rId34"/>
    <p:sldId id="291" r:id="rId35"/>
    <p:sldId id="293" r:id="rId36"/>
    <p:sldId id="292" r:id="rId37"/>
    <p:sldId id="297" r:id="rId38"/>
    <p:sldId id="285" r:id="rId39"/>
    <p:sldId id="286"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414" y="-102"/>
      </p:cViewPr>
      <p:guideLst>
        <p:guide orient="horz" pos="2160"/>
        <p:guide pos="2880"/>
      </p:guideLst>
    </p:cSldViewPr>
  </p:slideViewPr>
  <p:notesTextViewPr>
    <p:cViewPr>
      <p:scale>
        <a:sx n="1" d="1"/>
        <a:sy n="1" d="1"/>
      </p:scale>
      <p:origin x="0" y="0"/>
    </p:cViewPr>
  </p:notesTextViewPr>
  <p:sorterViewPr>
    <p:cViewPr>
      <p:scale>
        <a:sx n="100" d="100"/>
        <a:sy n="100" d="100"/>
      </p:scale>
      <p:origin x="0" y="15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AD5F6-B8F9-466B-A6C6-9EA19545F5A0}" type="doc">
      <dgm:prSet loTypeId="urn:microsoft.com/office/officeart/2005/8/layout/hChevron3" loCatId="process" qsTypeId="urn:microsoft.com/office/officeart/2005/8/quickstyle/simple1" qsCatId="simple" csTypeId="urn:microsoft.com/office/officeart/2005/8/colors/accent1_2" csCatId="accent1" phldr="1"/>
      <dgm:spPr/>
    </dgm:pt>
    <dgm:pt modelId="{456256C3-74BC-4733-8CAE-7627CC297984}">
      <dgm:prSet phldrT="[Text]" custT="1"/>
      <dgm:spPr/>
      <dgm:t>
        <a:bodyPr/>
        <a:lstStyle/>
        <a:p>
          <a:r>
            <a:rPr lang="en-US" sz="1400" dirty="0" smtClean="0"/>
            <a:t>Issue RFP</a:t>
          </a:r>
          <a:endParaRPr lang="en-US" sz="1400" dirty="0"/>
        </a:p>
      </dgm:t>
    </dgm:pt>
    <dgm:pt modelId="{539F8CF2-7E27-4461-A775-EF193B8CAA61}" type="parTrans" cxnId="{DA449152-01BA-492B-A68C-2EB2648B9FDF}">
      <dgm:prSet/>
      <dgm:spPr/>
      <dgm:t>
        <a:bodyPr/>
        <a:lstStyle/>
        <a:p>
          <a:endParaRPr lang="en-US" sz="2000"/>
        </a:p>
      </dgm:t>
    </dgm:pt>
    <dgm:pt modelId="{67A61FAD-2409-4A41-828A-FE841FBA9C56}" type="sibTrans" cxnId="{DA449152-01BA-492B-A68C-2EB2648B9FDF}">
      <dgm:prSet/>
      <dgm:spPr/>
      <dgm:t>
        <a:bodyPr/>
        <a:lstStyle/>
        <a:p>
          <a:endParaRPr lang="en-US" sz="2000"/>
        </a:p>
      </dgm:t>
    </dgm:pt>
    <dgm:pt modelId="{B4A9E70A-32FA-4B85-8D26-33D661885203}">
      <dgm:prSet phldrT="[Text]" custT="1"/>
      <dgm:spPr/>
      <dgm:t>
        <a:bodyPr/>
        <a:lstStyle/>
        <a:p>
          <a:r>
            <a:rPr lang="en-US" sz="1400" dirty="0" smtClean="0"/>
            <a:t>Initial Submission</a:t>
          </a:r>
          <a:endParaRPr lang="en-US" sz="1400" dirty="0"/>
        </a:p>
      </dgm:t>
    </dgm:pt>
    <dgm:pt modelId="{296B48E1-46E6-43B2-A87D-2A71482CAB34}" type="parTrans" cxnId="{A9796D8C-0560-44ED-A24C-A559159E5DFA}">
      <dgm:prSet/>
      <dgm:spPr/>
      <dgm:t>
        <a:bodyPr/>
        <a:lstStyle/>
        <a:p>
          <a:endParaRPr lang="en-US" sz="2000"/>
        </a:p>
      </dgm:t>
    </dgm:pt>
    <dgm:pt modelId="{8F60D506-5F91-4170-B0E9-84C252697D38}" type="sibTrans" cxnId="{A9796D8C-0560-44ED-A24C-A559159E5DFA}">
      <dgm:prSet/>
      <dgm:spPr/>
      <dgm:t>
        <a:bodyPr/>
        <a:lstStyle/>
        <a:p>
          <a:endParaRPr lang="en-US" sz="2000"/>
        </a:p>
      </dgm:t>
    </dgm:pt>
    <dgm:pt modelId="{D5397D5D-3928-4BFE-8F47-B901FB385FD9}">
      <dgm:prSet phldrT="[Text]" custT="1"/>
      <dgm:spPr/>
      <dgm:t>
        <a:bodyPr/>
        <a:lstStyle/>
        <a:p>
          <a:r>
            <a:rPr lang="en-US" sz="1400" dirty="0" smtClean="0"/>
            <a:t>Revised Submission (May be multiples)</a:t>
          </a:r>
          <a:endParaRPr lang="en-US" sz="1400" dirty="0"/>
        </a:p>
      </dgm:t>
    </dgm:pt>
    <dgm:pt modelId="{A19692B3-973F-4518-8CBF-D40442FDE8AF}" type="parTrans" cxnId="{FF5BDC61-976A-4368-869A-274360343470}">
      <dgm:prSet/>
      <dgm:spPr/>
      <dgm:t>
        <a:bodyPr/>
        <a:lstStyle/>
        <a:p>
          <a:endParaRPr lang="en-US" sz="2000"/>
        </a:p>
      </dgm:t>
    </dgm:pt>
    <dgm:pt modelId="{12D798E6-EFA6-405D-829C-02A8793A0DDB}" type="sibTrans" cxnId="{FF5BDC61-976A-4368-869A-274360343470}">
      <dgm:prSet/>
      <dgm:spPr/>
      <dgm:t>
        <a:bodyPr/>
        <a:lstStyle/>
        <a:p>
          <a:endParaRPr lang="en-US" sz="2000"/>
        </a:p>
      </dgm:t>
    </dgm:pt>
    <dgm:pt modelId="{D8C3E7A0-A430-4E59-977D-A9AA6B72A214}">
      <dgm:prSet phldrT="[Text]" custT="1"/>
      <dgm:spPr/>
      <dgm:t>
        <a:bodyPr/>
        <a:lstStyle/>
        <a:p>
          <a:r>
            <a:rPr lang="en-US" sz="1400" dirty="0" smtClean="0"/>
            <a:t>Draft Submission</a:t>
          </a:r>
          <a:endParaRPr lang="en-US" sz="1400" dirty="0"/>
        </a:p>
      </dgm:t>
    </dgm:pt>
    <dgm:pt modelId="{69AAA9F1-85FC-47E0-A37E-0853E80EE7B7}" type="parTrans" cxnId="{1B115689-FF86-408B-81CA-1DF6B392DDA4}">
      <dgm:prSet/>
      <dgm:spPr/>
      <dgm:t>
        <a:bodyPr/>
        <a:lstStyle/>
        <a:p>
          <a:endParaRPr lang="en-US" sz="2000"/>
        </a:p>
      </dgm:t>
    </dgm:pt>
    <dgm:pt modelId="{69DEDF8D-E1E9-4E18-A87D-31A6BC5B6CF0}" type="sibTrans" cxnId="{1B115689-FF86-408B-81CA-1DF6B392DDA4}">
      <dgm:prSet/>
      <dgm:spPr/>
      <dgm:t>
        <a:bodyPr/>
        <a:lstStyle/>
        <a:p>
          <a:endParaRPr lang="en-US" sz="2000"/>
        </a:p>
      </dgm:t>
    </dgm:pt>
    <dgm:pt modelId="{EB410830-D785-4A48-BDF3-6FCD82FF7BD9}">
      <dgm:prSet phldrT="[Text]" custT="1"/>
      <dgm:spPr>
        <a:solidFill>
          <a:srgbClr val="0070C0"/>
        </a:solidFill>
      </dgm:spPr>
      <dgm:t>
        <a:bodyPr/>
        <a:lstStyle/>
        <a:p>
          <a:r>
            <a:rPr lang="en-US" sz="1400" dirty="0" smtClean="0"/>
            <a:t>Task Force, AB Vote</a:t>
          </a:r>
          <a:br>
            <a:rPr lang="en-US" sz="1400" dirty="0" smtClean="0"/>
          </a:br>
          <a:endParaRPr lang="en-US" sz="1400" dirty="0"/>
        </a:p>
      </dgm:t>
    </dgm:pt>
    <dgm:pt modelId="{204E38F6-F8EF-4C69-891C-92F4603E4540}" type="parTrans" cxnId="{90B40C60-E112-440F-AF2D-A78480781ECF}">
      <dgm:prSet/>
      <dgm:spPr/>
      <dgm:t>
        <a:bodyPr/>
        <a:lstStyle/>
        <a:p>
          <a:endParaRPr lang="en-US" sz="2000"/>
        </a:p>
      </dgm:t>
    </dgm:pt>
    <dgm:pt modelId="{BE1130ED-E49B-4C6E-8A5E-170CEB915DF7}" type="sibTrans" cxnId="{90B40C60-E112-440F-AF2D-A78480781ECF}">
      <dgm:prSet/>
      <dgm:spPr/>
      <dgm:t>
        <a:bodyPr/>
        <a:lstStyle/>
        <a:p>
          <a:endParaRPr lang="en-US" sz="2000"/>
        </a:p>
      </dgm:t>
    </dgm:pt>
    <dgm:pt modelId="{38CCD1CF-A2E7-4999-A4A8-9E54A066E92C}" type="pres">
      <dgm:prSet presAssocID="{CB1AD5F6-B8F9-466B-A6C6-9EA19545F5A0}" presName="Name0" presStyleCnt="0">
        <dgm:presLayoutVars>
          <dgm:dir/>
          <dgm:resizeHandles val="exact"/>
        </dgm:presLayoutVars>
      </dgm:prSet>
      <dgm:spPr/>
    </dgm:pt>
    <dgm:pt modelId="{3AE57C76-F2AB-49D9-B42E-B97033B4475D}" type="pres">
      <dgm:prSet presAssocID="{456256C3-74BC-4733-8CAE-7627CC297984}" presName="parTxOnly" presStyleLbl="node1" presStyleIdx="0" presStyleCnt="5" custScaleX="76058" custLinFactNeighborX="9795">
        <dgm:presLayoutVars>
          <dgm:bulletEnabled val="1"/>
        </dgm:presLayoutVars>
      </dgm:prSet>
      <dgm:spPr/>
      <dgm:t>
        <a:bodyPr/>
        <a:lstStyle/>
        <a:p>
          <a:endParaRPr lang="en-US"/>
        </a:p>
      </dgm:t>
    </dgm:pt>
    <dgm:pt modelId="{A5D9741D-BFBA-4CC1-9E4E-77AA9916F249}" type="pres">
      <dgm:prSet presAssocID="{67A61FAD-2409-4A41-828A-FE841FBA9C56}" presName="parSpace" presStyleCnt="0"/>
      <dgm:spPr/>
    </dgm:pt>
    <dgm:pt modelId="{2890E868-C74A-4A63-A2AB-757D3EB9251C}" type="pres">
      <dgm:prSet presAssocID="{D8C3E7A0-A430-4E59-977D-A9AA6B72A214}" presName="parTxOnly" presStyleLbl="node1" presStyleIdx="1" presStyleCnt="5" custLinFactNeighborX="9795">
        <dgm:presLayoutVars>
          <dgm:bulletEnabled val="1"/>
        </dgm:presLayoutVars>
      </dgm:prSet>
      <dgm:spPr/>
      <dgm:t>
        <a:bodyPr/>
        <a:lstStyle/>
        <a:p>
          <a:endParaRPr lang="en-US"/>
        </a:p>
      </dgm:t>
    </dgm:pt>
    <dgm:pt modelId="{72313ED8-6A78-4AC9-A621-0B8A1DB460FB}" type="pres">
      <dgm:prSet presAssocID="{69DEDF8D-E1E9-4E18-A87D-31A6BC5B6CF0}" presName="parSpace" presStyleCnt="0"/>
      <dgm:spPr/>
    </dgm:pt>
    <dgm:pt modelId="{47E6F414-C159-4C72-95FE-D22DC6A5B844}" type="pres">
      <dgm:prSet presAssocID="{B4A9E70A-32FA-4B85-8D26-33D661885203}" presName="parTxOnly" presStyleLbl="node1" presStyleIdx="2" presStyleCnt="5" custLinFactNeighborX="9795">
        <dgm:presLayoutVars>
          <dgm:bulletEnabled val="1"/>
        </dgm:presLayoutVars>
      </dgm:prSet>
      <dgm:spPr/>
      <dgm:t>
        <a:bodyPr/>
        <a:lstStyle/>
        <a:p>
          <a:endParaRPr lang="en-US"/>
        </a:p>
      </dgm:t>
    </dgm:pt>
    <dgm:pt modelId="{883D7CDC-D17B-4793-8875-C7BD0FC9C654}" type="pres">
      <dgm:prSet presAssocID="{8F60D506-5F91-4170-B0E9-84C252697D38}" presName="parSpace" presStyleCnt="0"/>
      <dgm:spPr/>
    </dgm:pt>
    <dgm:pt modelId="{C2A9903B-86BE-4A55-B8DF-C9D26FFDAC11}" type="pres">
      <dgm:prSet presAssocID="{D5397D5D-3928-4BFE-8F47-B901FB385FD9}" presName="parTxOnly" presStyleLbl="node1" presStyleIdx="3" presStyleCnt="5">
        <dgm:presLayoutVars>
          <dgm:bulletEnabled val="1"/>
        </dgm:presLayoutVars>
      </dgm:prSet>
      <dgm:spPr/>
      <dgm:t>
        <a:bodyPr/>
        <a:lstStyle/>
        <a:p>
          <a:endParaRPr lang="en-US"/>
        </a:p>
      </dgm:t>
    </dgm:pt>
    <dgm:pt modelId="{5C2A58DD-8A27-4883-8F26-6D7CF4101365}" type="pres">
      <dgm:prSet presAssocID="{12D798E6-EFA6-405D-829C-02A8793A0DDB}" presName="parSpace" presStyleCnt="0"/>
      <dgm:spPr/>
    </dgm:pt>
    <dgm:pt modelId="{D83588F4-B305-4B2B-B4BA-59B65E569A99}" type="pres">
      <dgm:prSet presAssocID="{EB410830-D785-4A48-BDF3-6FCD82FF7BD9}" presName="parTxOnly" presStyleLbl="node1" presStyleIdx="4" presStyleCnt="5" custScaleX="146516">
        <dgm:presLayoutVars>
          <dgm:bulletEnabled val="1"/>
        </dgm:presLayoutVars>
      </dgm:prSet>
      <dgm:spPr/>
      <dgm:t>
        <a:bodyPr/>
        <a:lstStyle/>
        <a:p>
          <a:endParaRPr lang="en-US"/>
        </a:p>
      </dgm:t>
    </dgm:pt>
  </dgm:ptLst>
  <dgm:cxnLst>
    <dgm:cxn modelId="{1B115689-FF86-408B-81CA-1DF6B392DDA4}" srcId="{CB1AD5F6-B8F9-466B-A6C6-9EA19545F5A0}" destId="{D8C3E7A0-A430-4E59-977D-A9AA6B72A214}" srcOrd="1" destOrd="0" parTransId="{69AAA9F1-85FC-47E0-A37E-0853E80EE7B7}" sibTransId="{69DEDF8D-E1E9-4E18-A87D-31A6BC5B6CF0}"/>
    <dgm:cxn modelId="{A581558E-2A2A-4179-B86A-2AC418202A09}" type="presOf" srcId="{D5397D5D-3928-4BFE-8F47-B901FB385FD9}" destId="{C2A9903B-86BE-4A55-B8DF-C9D26FFDAC11}" srcOrd="0" destOrd="0" presId="urn:microsoft.com/office/officeart/2005/8/layout/hChevron3"/>
    <dgm:cxn modelId="{A88CAEA9-DE73-4831-B1D7-83D818F7F288}" type="presOf" srcId="{456256C3-74BC-4733-8CAE-7627CC297984}" destId="{3AE57C76-F2AB-49D9-B42E-B97033B4475D}" srcOrd="0" destOrd="0" presId="urn:microsoft.com/office/officeart/2005/8/layout/hChevron3"/>
    <dgm:cxn modelId="{1261B4F3-9AFC-4E8F-8104-B0B4B40889F9}" type="presOf" srcId="{B4A9E70A-32FA-4B85-8D26-33D661885203}" destId="{47E6F414-C159-4C72-95FE-D22DC6A5B844}" srcOrd="0" destOrd="0" presId="urn:microsoft.com/office/officeart/2005/8/layout/hChevron3"/>
    <dgm:cxn modelId="{03FE6911-2167-48F0-B273-39C115A77574}" type="presOf" srcId="{EB410830-D785-4A48-BDF3-6FCD82FF7BD9}" destId="{D83588F4-B305-4B2B-B4BA-59B65E569A99}" srcOrd="0" destOrd="0" presId="urn:microsoft.com/office/officeart/2005/8/layout/hChevron3"/>
    <dgm:cxn modelId="{0151A4BB-7F15-49F6-AFE6-DF0D3DA0B844}" type="presOf" srcId="{D8C3E7A0-A430-4E59-977D-A9AA6B72A214}" destId="{2890E868-C74A-4A63-A2AB-757D3EB9251C}" srcOrd="0" destOrd="0" presId="urn:microsoft.com/office/officeart/2005/8/layout/hChevron3"/>
    <dgm:cxn modelId="{FF5BDC61-976A-4368-869A-274360343470}" srcId="{CB1AD5F6-B8F9-466B-A6C6-9EA19545F5A0}" destId="{D5397D5D-3928-4BFE-8F47-B901FB385FD9}" srcOrd="3" destOrd="0" parTransId="{A19692B3-973F-4518-8CBF-D40442FDE8AF}" sibTransId="{12D798E6-EFA6-405D-829C-02A8793A0DDB}"/>
    <dgm:cxn modelId="{90B40C60-E112-440F-AF2D-A78480781ECF}" srcId="{CB1AD5F6-B8F9-466B-A6C6-9EA19545F5A0}" destId="{EB410830-D785-4A48-BDF3-6FCD82FF7BD9}" srcOrd="4" destOrd="0" parTransId="{204E38F6-F8EF-4C69-891C-92F4603E4540}" sibTransId="{BE1130ED-E49B-4C6E-8A5E-170CEB915DF7}"/>
    <dgm:cxn modelId="{0541B1A7-693D-4208-A72E-C7433F1919DD}" type="presOf" srcId="{CB1AD5F6-B8F9-466B-A6C6-9EA19545F5A0}" destId="{38CCD1CF-A2E7-4999-A4A8-9E54A066E92C}" srcOrd="0" destOrd="0" presId="urn:microsoft.com/office/officeart/2005/8/layout/hChevron3"/>
    <dgm:cxn modelId="{DA449152-01BA-492B-A68C-2EB2648B9FDF}" srcId="{CB1AD5F6-B8F9-466B-A6C6-9EA19545F5A0}" destId="{456256C3-74BC-4733-8CAE-7627CC297984}" srcOrd="0" destOrd="0" parTransId="{539F8CF2-7E27-4461-A775-EF193B8CAA61}" sibTransId="{67A61FAD-2409-4A41-828A-FE841FBA9C56}"/>
    <dgm:cxn modelId="{A9796D8C-0560-44ED-A24C-A559159E5DFA}" srcId="{CB1AD5F6-B8F9-466B-A6C6-9EA19545F5A0}" destId="{B4A9E70A-32FA-4B85-8D26-33D661885203}" srcOrd="2" destOrd="0" parTransId="{296B48E1-46E6-43B2-A87D-2A71482CAB34}" sibTransId="{8F60D506-5F91-4170-B0E9-84C252697D38}"/>
    <dgm:cxn modelId="{BC3DCAD5-97A2-4D98-9F6D-D7FD784116CD}" type="presParOf" srcId="{38CCD1CF-A2E7-4999-A4A8-9E54A066E92C}" destId="{3AE57C76-F2AB-49D9-B42E-B97033B4475D}" srcOrd="0" destOrd="0" presId="urn:microsoft.com/office/officeart/2005/8/layout/hChevron3"/>
    <dgm:cxn modelId="{527A3189-9525-4F3D-B051-86A6D6CB035B}" type="presParOf" srcId="{38CCD1CF-A2E7-4999-A4A8-9E54A066E92C}" destId="{A5D9741D-BFBA-4CC1-9E4E-77AA9916F249}" srcOrd="1" destOrd="0" presId="urn:microsoft.com/office/officeart/2005/8/layout/hChevron3"/>
    <dgm:cxn modelId="{4E33E0D0-7C26-4B61-8532-E704A17BC599}" type="presParOf" srcId="{38CCD1CF-A2E7-4999-A4A8-9E54A066E92C}" destId="{2890E868-C74A-4A63-A2AB-757D3EB9251C}" srcOrd="2" destOrd="0" presId="urn:microsoft.com/office/officeart/2005/8/layout/hChevron3"/>
    <dgm:cxn modelId="{020ECD80-EFB5-45A0-A935-640B2EAD6AA4}" type="presParOf" srcId="{38CCD1CF-A2E7-4999-A4A8-9E54A066E92C}" destId="{72313ED8-6A78-4AC9-A621-0B8A1DB460FB}" srcOrd="3" destOrd="0" presId="urn:microsoft.com/office/officeart/2005/8/layout/hChevron3"/>
    <dgm:cxn modelId="{E924C944-12C8-4775-A64A-44D4A677EE54}" type="presParOf" srcId="{38CCD1CF-A2E7-4999-A4A8-9E54A066E92C}" destId="{47E6F414-C159-4C72-95FE-D22DC6A5B844}" srcOrd="4" destOrd="0" presId="urn:microsoft.com/office/officeart/2005/8/layout/hChevron3"/>
    <dgm:cxn modelId="{75ADA9E7-A267-4B45-897C-20D24CD320AE}" type="presParOf" srcId="{38CCD1CF-A2E7-4999-A4A8-9E54A066E92C}" destId="{883D7CDC-D17B-4793-8875-C7BD0FC9C654}" srcOrd="5" destOrd="0" presId="urn:microsoft.com/office/officeart/2005/8/layout/hChevron3"/>
    <dgm:cxn modelId="{B5EC3EBF-D327-4D6A-985D-A979E8511FD2}" type="presParOf" srcId="{38CCD1CF-A2E7-4999-A4A8-9E54A066E92C}" destId="{C2A9903B-86BE-4A55-B8DF-C9D26FFDAC11}" srcOrd="6" destOrd="0" presId="urn:microsoft.com/office/officeart/2005/8/layout/hChevron3"/>
    <dgm:cxn modelId="{DFD7A805-3F95-4407-A3FB-A5793E00D1CA}" type="presParOf" srcId="{38CCD1CF-A2E7-4999-A4A8-9E54A066E92C}" destId="{5C2A58DD-8A27-4883-8F26-6D7CF4101365}" srcOrd="7" destOrd="0" presId="urn:microsoft.com/office/officeart/2005/8/layout/hChevron3"/>
    <dgm:cxn modelId="{DD7E6FB3-4687-4018-A3FC-DB7CBE9AC203}" type="presParOf" srcId="{38CCD1CF-A2E7-4999-A4A8-9E54A066E92C}" destId="{D83588F4-B305-4B2B-B4BA-59B65E569A99}"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1AD5F6-B8F9-466B-A6C6-9EA19545F5A0}" type="doc">
      <dgm:prSet loTypeId="urn:microsoft.com/office/officeart/2005/8/layout/hChevron3" loCatId="process" qsTypeId="urn:microsoft.com/office/officeart/2005/8/quickstyle/simple1" qsCatId="simple" csTypeId="urn:microsoft.com/office/officeart/2005/8/colors/accent1_2" csCatId="accent1" phldr="1"/>
      <dgm:spPr/>
    </dgm:pt>
    <dgm:pt modelId="{EB410830-D785-4A48-BDF3-6FCD82FF7BD9}">
      <dgm:prSet phldrT="[Text]" custT="1"/>
      <dgm:spPr/>
      <dgm:t>
        <a:bodyPr/>
        <a:lstStyle/>
        <a:p>
          <a:r>
            <a:rPr lang="en-US" sz="1400" dirty="0" smtClean="0"/>
            <a:t>If passed, TC Vote Starts</a:t>
          </a:r>
          <a:endParaRPr lang="en-US" sz="1400" dirty="0"/>
        </a:p>
      </dgm:t>
    </dgm:pt>
    <dgm:pt modelId="{204E38F6-F8EF-4C69-891C-92F4603E4540}" type="parTrans" cxnId="{90B40C60-E112-440F-AF2D-A78480781ECF}">
      <dgm:prSet/>
      <dgm:spPr/>
      <dgm:t>
        <a:bodyPr/>
        <a:lstStyle/>
        <a:p>
          <a:endParaRPr lang="en-US"/>
        </a:p>
      </dgm:t>
    </dgm:pt>
    <dgm:pt modelId="{BE1130ED-E49B-4C6E-8A5E-170CEB915DF7}" type="sibTrans" cxnId="{90B40C60-E112-440F-AF2D-A78480781ECF}">
      <dgm:prSet/>
      <dgm:spPr/>
      <dgm:t>
        <a:bodyPr/>
        <a:lstStyle/>
        <a:p>
          <a:endParaRPr lang="en-US"/>
        </a:p>
      </dgm:t>
    </dgm:pt>
    <dgm:pt modelId="{C9D6D0D7-0014-48C6-86D7-DA5B34F2781A}">
      <dgm:prSet phldrT="[Text]" custT="1"/>
      <dgm:spPr/>
      <dgm:t>
        <a:bodyPr/>
        <a:lstStyle/>
        <a:p>
          <a:r>
            <a:rPr lang="en-US" sz="1400" dirty="0" smtClean="0"/>
            <a:t>TC Vote Completes</a:t>
          </a:r>
          <a:endParaRPr lang="en-US" sz="1400" dirty="0"/>
        </a:p>
      </dgm:t>
    </dgm:pt>
    <dgm:pt modelId="{9B117590-6B5A-434B-B38A-F69E28B3C6B2}" type="parTrans" cxnId="{B8F3C58B-4ED4-4A5B-B8BF-C7C9FD580FD0}">
      <dgm:prSet/>
      <dgm:spPr/>
      <dgm:t>
        <a:bodyPr/>
        <a:lstStyle/>
        <a:p>
          <a:endParaRPr lang="en-US"/>
        </a:p>
      </dgm:t>
    </dgm:pt>
    <dgm:pt modelId="{A561D268-9165-4308-9DEF-95F58CF13D06}" type="sibTrans" cxnId="{B8F3C58B-4ED4-4A5B-B8BF-C7C9FD580FD0}">
      <dgm:prSet/>
      <dgm:spPr/>
      <dgm:t>
        <a:bodyPr/>
        <a:lstStyle/>
        <a:p>
          <a:endParaRPr lang="en-US"/>
        </a:p>
      </dgm:t>
    </dgm:pt>
    <dgm:pt modelId="{D6BD08BD-4106-4C5D-9AF3-692A146E3DC5}">
      <dgm:prSet phldrT="[Text]" custT="1"/>
      <dgm:spPr>
        <a:solidFill>
          <a:srgbClr val="7030A0"/>
        </a:solidFill>
      </dgm:spPr>
      <dgm:t>
        <a:bodyPr/>
        <a:lstStyle/>
        <a:p>
          <a:r>
            <a:rPr lang="en-US" sz="1400" dirty="0" err="1" smtClean="0"/>
            <a:t>BoD</a:t>
          </a:r>
          <a:r>
            <a:rPr lang="en-US" sz="1400" dirty="0" smtClean="0"/>
            <a:t> Vote – Beta spec adopted</a:t>
          </a:r>
          <a:endParaRPr lang="en-US" sz="1400" dirty="0"/>
        </a:p>
      </dgm:t>
    </dgm:pt>
    <dgm:pt modelId="{4712102A-5401-4436-990B-523562737265}" type="parTrans" cxnId="{EAFC4CDA-DD6B-4693-9197-AA6921034487}">
      <dgm:prSet/>
      <dgm:spPr/>
      <dgm:t>
        <a:bodyPr/>
        <a:lstStyle/>
        <a:p>
          <a:endParaRPr lang="en-US"/>
        </a:p>
      </dgm:t>
    </dgm:pt>
    <dgm:pt modelId="{1368208B-E7EE-40FF-BE9B-39A605947AD4}" type="sibTrans" cxnId="{EAFC4CDA-DD6B-4693-9197-AA6921034487}">
      <dgm:prSet/>
      <dgm:spPr/>
      <dgm:t>
        <a:bodyPr/>
        <a:lstStyle/>
        <a:p>
          <a:endParaRPr lang="en-US"/>
        </a:p>
      </dgm:t>
    </dgm:pt>
    <dgm:pt modelId="{EF4FA0DF-F250-45C9-B0EA-03FCA7403AEF}">
      <dgm:prSet phldrT="[Text]" custT="1"/>
      <dgm:spPr/>
      <dgm:t>
        <a:bodyPr/>
        <a:lstStyle/>
        <a:p>
          <a:r>
            <a:rPr lang="en-US" sz="1400" dirty="0" smtClean="0"/>
            <a:t>Finalization TF process</a:t>
          </a:r>
          <a:endParaRPr lang="en-US" sz="1400" dirty="0"/>
        </a:p>
      </dgm:t>
    </dgm:pt>
    <dgm:pt modelId="{FFFFFBAD-9034-47CC-A0AF-88ACE0FC47FA}" type="parTrans" cxnId="{2998927C-3BB1-429F-92C5-30D290BC2A28}">
      <dgm:prSet/>
      <dgm:spPr/>
      <dgm:t>
        <a:bodyPr/>
        <a:lstStyle/>
        <a:p>
          <a:endParaRPr lang="en-US"/>
        </a:p>
      </dgm:t>
    </dgm:pt>
    <dgm:pt modelId="{5FFEA87A-6ECF-47F0-8B05-D50354D13B5B}" type="sibTrans" cxnId="{2998927C-3BB1-429F-92C5-30D290BC2A28}">
      <dgm:prSet/>
      <dgm:spPr/>
      <dgm:t>
        <a:bodyPr/>
        <a:lstStyle/>
        <a:p>
          <a:endParaRPr lang="en-US"/>
        </a:p>
      </dgm:t>
    </dgm:pt>
    <dgm:pt modelId="{F65246EA-00E3-49B9-BC2A-A6992EDBEF9E}">
      <dgm:prSet phldrT="[Text]" custT="1"/>
      <dgm:spPr/>
      <dgm:t>
        <a:bodyPr/>
        <a:lstStyle/>
        <a:p>
          <a:r>
            <a:rPr lang="en-US" sz="1400" dirty="0" smtClean="0"/>
            <a:t>Finalization TF Final Specification</a:t>
          </a:r>
          <a:endParaRPr lang="en-US" sz="1400" dirty="0"/>
        </a:p>
      </dgm:t>
    </dgm:pt>
    <dgm:pt modelId="{72A27F99-A811-4730-BB42-70F295E3F5A1}" type="parTrans" cxnId="{0ECD405B-E80E-416A-BC6E-1DDB62EC748B}">
      <dgm:prSet/>
      <dgm:spPr/>
      <dgm:t>
        <a:bodyPr/>
        <a:lstStyle/>
        <a:p>
          <a:endParaRPr lang="en-US"/>
        </a:p>
      </dgm:t>
    </dgm:pt>
    <dgm:pt modelId="{B00412BE-E58F-4F03-A1E9-362A1ACB3704}" type="sibTrans" cxnId="{0ECD405B-E80E-416A-BC6E-1DDB62EC748B}">
      <dgm:prSet/>
      <dgm:spPr/>
      <dgm:t>
        <a:bodyPr/>
        <a:lstStyle/>
        <a:p>
          <a:endParaRPr lang="en-US"/>
        </a:p>
      </dgm:t>
    </dgm:pt>
    <dgm:pt modelId="{1636FF6F-F2EB-4528-9A30-20E234041CC5}">
      <dgm:prSet phldrT="[Text]" custT="1"/>
      <dgm:spPr>
        <a:solidFill>
          <a:srgbClr val="7030A0"/>
        </a:solidFill>
      </dgm:spPr>
      <dgm:t>
        <a:bodyPr/>
        <a:lstStyle/>
        <a:p>
          <a:r>
            <a:rPr lang="en-US" sz="1400" dirty="0" smtClean="0"/>
            <a:t>Final Review, votes, adoption</a:t>
          </a:r>
          <a:endParaRPr lang="en-US" sz="1400" dirty="0"/>
        </a:p>
      </dgm:t>
    </dgm:pt>
    <dgm:pt modelId="{97180DF2-8DAC-4F18-8A43-2DADE06653EC}" type="parTrans" cxnId="{478E93DA-63B6-467F-8E55-0CC6DB81DA2D}">
      <dgm:prSet/>
      <dgm:spPr/>
      <dgm:t>
        <a:bodyPr/>
        <a:lstStyle/>
        <a:p>
          <a:endParaRPr lang="en-US"/>
        </a:p>
      </dgm:t>
    </dgm:pt>
    <dgm:pt modelId="{66B9FFD0-ECA6-4814-8F3B-ED0338FEA91F}" type="sibTrans" cxnId="{478E93DA-63B6-467F-8E55-0CC6DB81DA2D}">
      <dgm:prSet/>
      <dgm:spPr/>
      <dgm:t>
        <a:bodyPr/>
        <a:lstStyle/>
        <a:p>
          <a:endParaRPr lang="en-US"/>
        </a:p>
      </dgm:t>
    </dgm:pt>
    <dgm:pt modelId="{38CCD1CF-A2E7-4999-A4A8-9E54A066E92C}" type="pres">
      <dgm:prSet presAssocID="{CB1AD5F6-B8F9-466B-A6C6-9EA19545F5A0}" presName="Name0" presStyleCnt="0">
        <dgm:presLayoutVars>
          <dgm:dir/>
          <dgm:resizeHandles val="exact"/>
        </dgm:presLayoutVars>
      </dgm:prSet>
      <dgm:spPr/>
    </dgm:pt>
    <dgm:pt modelId="{D83588F4-B305-4B2B-B4BA-59B65E569A99}" type="pres">
      <dgm:prSet presAssocID="{EB410830-D785-4A48-BDF3-6FCD82FF7BD9}" presName="parTxOnly" presStyleLbl="node1" presStyleIdx="0" presStyleCnt="6">
        <dgm:presLayoutVars>
          <dgm:bulletEnabled val="1"/>
        </dgm:presLayoutVars>
      </dgm:prSet>
      <dgm:spPr/>
      <dgm:t>
        <a:bodyPr/>
        <a:lstStyle/>
        <a:p>
          <a:endParaRPr lang="en-US"/>
        </a:p>
      </dgm:t>
    </dgm:pt>
    <dgm:pt modelId="{CD991609-6C82-491C-9AE5-ED36EF7B343F}" type="pres">
      <dgm:prSet presAssocID="{BE1130ED-E49B-4C6E-8A5E-170CEB915DF7}" presName="parSpace" presStyleCnt="0"/>
      <dgm:spPr/>
    </dgm:pt>
    <dgm:pt modelId="{2F653DC4-8D17-47BE-BF98-4252FE76D4DC}" type="pres">
      <dgm:prSet presAssocID="{C9D6D0D7-0014-48C6-86D7-DA5B34F2781A}" presName="parTxOnly" presStyleLbl="node1" presStyleIdx="1" presStyleCnt="6">
        <dgm:presLayoutVars>
          <dgm:bulletEnabled val="1"/>
        </dgm:presLayoutVars>
      </dgm:prSet>
      <dgm:spPr/>
      <dgm:t>
        <a:bodyPr/>
        <a:lstStyle/>
        <a:p>
          <a:endParaRPr lang="en-US"/>
        </a:p>
      </dgm:t>
    </dgm:pt>
    <dgm:pt modelId="{DC5A4185-ADCE-455B-ACA8-C172695B8DAE}" type="pres">
      <dgm:prSet presAssocID="{A561D268-9165-4308-9DEF-95F58CF13D06}" presName="parSpace" presStyleCnt="0"/>
      <dgm:spPr/>
    </dgm:pt>
    <dgm:pt modelId="{DB7A8F58-0383-4883-BCB2-50135CAE01DA}" type="pres">
      <dgm:prSet presAssocID="{D6BD08BD-4106-4C5D-9AF3-692A146E3DC5}" presName="parTxOnly" presStyleLbl="node1" presStyleIdx="2" presStyleCnt="6">
        <dgm:presLayoutVars>
          <dgm:bulletEnabled val="1"/>
        </dgm:presLayoutVars>
      </dgm:prSet>
      <dgm:spPr/>
      <dgm:t>
        <a:bodyPr/>
        <a:lstStyle/>
        <a:p>
          <a:endParaRPr lang="en-US"/>
        </a:p>
      </dgm:t>
    </dgm:pt>
    <dgm:pt modelId="{E9258F70-8D31-4774-9E4C-84D4358E8445}" type="pres">
      <dgm:prSet presAssocID="{1368208B-E7EE-40FF-BE9B-39A605947AD4}" presName="parSpace" presStyleCnt="0"/>
      <dgm:spPr/>
    </dgm:pt>
    <dgm:pt modelId="{2DC75921-C6BF-4EBA-8BC9-DC9D14480167}" type="pres">
      <dgm:prSet presAssocID="{EF4FA0DF-F250-45C9-B0EA-03FCA7403AEF}" presName="parTxOnly" presStyleLbl="node1" presStyleIdx="3" presStyleCnt="6">
        <dgm:presLayoutVars>
          <dgm:bulletEnabled val="1"/>
        </dgm:presLayoutVars>
      </dgm:prSet>
      <dgm:spPr/>
      <dgm:t>
        <a:bodyPr/>
        <a:lstStyle/>
        <a:p>
          <a:endParaRPr lang="en-US"/>
        </a:p>
      </dgm:t>
    </dgm:pt>
    <dgm:pt modelId="{A5CDC216-A6F6-4079-90CE-9042C34C2430}" type="pres">
      <dgm:prSet presAssocID="{5FFEA87A-6ECF-47F0-8B05-D50354D13B5B}" presName="parSpace" presStyleCnt="0"/>
      <dgm:spPr/>
    </dgm:pt>
    <dgm:pt modelId="{D853B3FE-1EB5-4A1B-8F61-41680B4B59EB}" type="pres">
      <dgm:prSet presAssocID="{F65246EA-00E3-49B9-BC2A-A6992EDBEF9E}" presName="parTxOnly" presStyleLbl="node1" presStyleIdx="4" presStyleCnt="6">
        <dgm:presLayoutVars>
          <dgm:bulletEnabled val="1"/>
        </dgm:presLayoutVars>
      </dgm:prSet>
      <dgm:spPr/>
      <dgm:t>
        <a:bodyPr/>
        <a:lstStyle/>
        <a:p>
          <a:endParaRPr lang="en-US"/>
        </a:p>
      </dgm:t>
    </dgm:pt>
    <dgm:pt modelId="{FCE974DF-0756-4B04-BAC3-C98F0DEF8749}" type="pres">
      <dgm:prSet presAssocID="{B00412BE-E58F-4F03-A1E9-362A1ACB3704}" presName="parSpace" presStyleCnt="0"/>
      <dgm:spPr/>
    </dgm:pt>
    <dgm:pt modelId="{9C08AF81-CCC9-48DA-923E-CFD2937B1B3F}" type="pres">
      <dgm:prSet presAssocID="{1636FF6F-F2EB-4528-9A30-20E234041CC5}" presName="parTxOnly" presStyleLbl="node1" presStyleIdx="5" presStyleCnt="6">
        <dgm:presLayoutVars>
          <dgm:bulletEnabled val="1"/>
        </dgm:presLayoutVars>
      </dgm:prSet>
      <dgm:spPr/>
      <dgm:t>
        <a:bodyPr/>
        <a:lstStyle/>
        <a:p>
          <a:endParaRPr lang="en-US"/>
        </a:p>
      </dgm:t>
    </dgm:pt>
  </dgm:ptLst>
  <dgm:cxnLst>
    <dgm:cxn modelId="{92B89F47-3275-4E1A-922D-E0C9AB1F0DB3}" type="presOf" srcId="{C9D6D0D7-0014-48C6-86D7-DA5B34F2781A}" destId="{2F653DC4-8D17-47BE-BF98-4252FE76D4DC}" srcOrd="0" destOrd="0" presId="urn:microsoft.com/office/officeart/2005/8/layout/hChevron3"/>
    <dgm:cxn modelId="{478E93DA-63B6-467F-8E55-0CC6DB81DA2D}" srcId="{CB1AD5F6-B8F9-466B-A6C6-9EA19545F5A0}" destId="{1636FF6F-F2EB-4528-9A30-20E234041CC5}" srcOrd="5" destOrd="0" parTransId="{97180DF2-8DAC-4F18-8A43-2DADE06653EC}" sibTransId="{66B9FFD0-ECA6-4814-8F3B-ED0338FEA91F}"/>
    <dgm:cxn modelId="{146A91A7-3BD7-4192-8DBA-28838D2F4688}" type="presOf" srcId="{EF4FA0DF-F250-45C9-B0EA-03FCA7403AEF}" destId="{2DC75921-C6BF-4EBA-8BC9-DC9D14480167}" srcOrd="0" destOrd="0" presId="urn:microsoft.com/office/officeart/2005/8/layout/hChevron3"/>
    <dgm:cxn modelId="{EAFC4CDA-DD6B-4693-9197-AA6921034487}" srcId="{CB1AD5F6-B8F9-466B-A6C6-9EA19545F5A0}" destId="{D6BD08BD-4106-4C5D-9AF3-692A146E3DC5}" srcOrd="2" destOrd="0" parTransId="{4712102A-5401-4436-990B-523562737265}" sibTransId="{1368208B-E7EE-40FF-BE9B-39A605947AD4}"/>
    <dgm:cxn modelId="{B6559360-5D9A-4573-94F9-838C4D8F9FC8}" type="presOf" srcId="{F65246EA-00E3-49B9-BC2A-A6992EDBEF9E}" destId="{D853B3FE-1EB5-4A1B-8F61-41680B4B59EB}" srcOrd="0" destOrd="0" presId="urn:microsoft.com/office/officeart/2005/8/layout/hChevron3"/>
    <dgm:cxn modelId="{B8F3C58B-4ED4-4A5B-B8BF-C7C9FD580FD0}" srcId="{CB1AD5F6-B8F9-466B-A6C6-9EA19545F5A0}" destId="{C9D6D0D7-0014-48C6-86D7-DA5B34F2781A}" srcOrd="1" destOrd="0" parTransId="{9B117590-6B5A-434B-B38A-F69E28B3C6B2}" sibTransId="{A561D268-9165-4308-9DEF-95F58CF13D06}"/>
    <dgm:cxn modelId="{2998927C-3BB1-429F-92C5-30D290BC2A28}" srcId="{CB1AD5F6-B8F9-466B-A6C6-9EA19545F5A0}" destId="{EF4FA0DF-F250-45C9-B0EA-03FCA7403AEF}" srcOrd="3" destOrd="0" parTransId="{FFFFFBAD-9034-47CC-A0AF-88ACE0FC47FA}" sibTransId="{5FFEA87A-6ECF-47F0-8B05-D50354D13B5B}"/>
    <dgm:cxn modelId="{0ECD405B-E80E-416A-BC6E-1DDB62EC748B}" srcId="{CB1AD5F6-B8F9-466B-A6C6-9EA19545F5A0}" destId="{F65246EA-00E3-49B9-BC2A-A6992EDBEF9E}" srcOrd="4" destOrd="0" parTransId="{72A27F99-A811-4730-BB42-70F295E3F5A1}" sibTransId="{B00412BE-E58F-4F03-A1E9-362A1ACB3704}"/>
    <dgm:cxn modelId="{DE7756A6-7344-47F5-8DAA-8369B0DE4C30}" type="presOf" srcId="{EB410830-D785-4A48-BDF3-6FCD82FF7BD9}" destId="{D83588F4-B305-4B2B-B4BA-59B65E569A99}" srcOrd="0" destOrd="0" presId="urn:microsoft.com/office/officeart/2005/8/layout/hChevron3"/>
    <dgm:cxn modelId="{90B40C60-E112-440F-AF2D-A78480781ECF}" srcId="{CB1AD5F6-B8F9-466B-A6C6-9EA19545F5A0}" destId="{EB410830-D785-4A48-BDF3-6FCD82FF7BD9}" srcOrd="0" destOrd="0" parTransId="{204E38F6-F8EF-4C69-891C-92F4603E4540}" sibTransId="{BE1130ED-E49B-4C6E-8A5E-170CEB915DF7}"/>
    <dgm:cxn modelId="{9A037E7E-0A98-4742-80FC-EA91664F5DA3}" type="presOf" srcId="{CB1AD5F6-B8F9-466B-A6C6-9EA19545F5A0}" destId="{38CCD1CF-A2E7-4999-A4A8-9E54A066E92C}" srcOrd="0" destOrd="0" presId="urn:microsoft.com/office/officeart/2005/8/layout/hChevron3"/>
    <dgm:cxn modelId="{B58CCCA6-A9FB-4B56-899C-075AE2C617E2}" type="presOf" srcId="{1636FF6F-F2EB-4528-9A30-20E234041CC5}" destId="{9C08AF81-CCC9-48DA-923E-CFD2937B1B3F}" srcOrd="0" destOrd="0" presId="urn:microsoft.com/office/officeart/2005/8/layout/hChevron3"/>
    <dgm:cxn modelId="{EBAC5ED4-CD94-48DE-A334-4AC9A4141F50}" type="presOf" srcId="{D6BD08BD-4106-4C5D-9AF3-692A146E3DC5}" destId="{DB7A8F58-0383-4883-BCB2-50135CAE01DA}" srcOrd="0" destOrd="0" presId="urn:microsoft.com/office/officeart/2005/8/layout/hChevron3"/>
    <dgm:cxn modelId="{2D8772B7-1523-4DE8-958E-C252F80D7CE9}" type="presParOf" srcId="{38CCD1CF-A2E7-4999-A4A8-9E54A066E92C}" destId="{D83588F4-B305-4B2B-B4BA-59B65E569A99}" srcOrd="0" destOrd="0" presId="urn:microsoft.com/office/officeart/2005/8/layout/hChevron3"/>
    <dgm:cxn modelId="{A1581F1B-EFC6-4AE7-884C-74554A700500}" type="presParOf" srcId="{38CCD1CF-A2E7-4999-A4A8-9E54A066E92C}" destId="{CD991609-6C82-491C-9AE5-ED36EF7B343F}" srcOrd="1" destOrd="0" presId="urn:microsoft.com/office/officeart/2005/8/layout/hChevron3"/>
    <dgm:cxn modelId="{8C488677-E8FF-4D45-8189-7D8745C47D45}" type="presParOf" srcId="{38CCD1CF-A2E7-4999-A4A8-9E54A066E92C}" destId="{2F653DC4-8D17-47BE-BF98-4252FE76D4DC}" srcOrd="2" destOrd="0" presId="urn:microsoft.com/office/officeart/2005/8/layout/hChevron3"/>
    <dgm:cxn modelId="{3433FABC-7098-47B3-A6B2-304B5296C0C3}" type="presParOf" srcId="{38CCD1CF-A2E7-4999-A4A8-9E54A066E92C}" destId="{DC5A4185-ADCE-455B-ACA8-C172695B8DAE}" srcOrd="3" destOrd="0" presId="urn:microsoft.com/office/officeart/2005/8/layout/hChevron3"/>
    <dgm:cxn modelId="{9B25FA6E-3E6D-41E8-9F6F-F6D2B090302E}" type="presParOf" srcId="{38CCD1CF-A2E7-4999-A4A8-9E54A066E92C}" destId="{DB7A8F58-0383-4883-BCB2-50135CAE01DA}" srcOrd="4" destOrd="0" presId="urn:microsoft.com/office/officeart/2005/8/layout/hChevron3"/>
    <dgm:cxn modelId="{C8928861-FC67-4A6B-AA8D-50321784F968}" type="presParOf" srcId="{38CCD1CF-A2E7-4999-A4A8-9E54A066E92C}" destId="{E9258F70-8D31-4774-9E4C-84D4358E8445}" srcOrd="5" destOrd="0" presId="urn:microsoft.com/office/officeart/2005/8/layout/hChevron3"/>
    <dgm:cxn modelId="{7E2EECE2-98E0-43F2-9222-B3397F673CD6}" type="presParOf" srcId="{38CCD1CF-A2E7-4999-A4A8-9E54A066E92C}" destId="{2DC75921-C6BF-4EBA-8BC9-DC9D14480167}" srcOrd="6" destOrd="0" presId="urn:microsoft.com/office/officeart/2005/8/layout/hChevron3"/>
    <dgm:cxn modelId="{213DE0FD-D550-4D09-A819-6E9311D6FFE7}" type="presParOf" srcId="{38CCD1CF-A2E7-4999-A4A8-9E54A066E92C}" destId="{A5CDC216-A6F6-4079-90CE-9042C34C2430}" srcOrd="7" destOrd="0" presId="urn:microsoft.com/office/officeart/2005/8/layout/hChevron3"/>
    <dgm:cxn modelId="{9CC5E702-F6B3-4DEF-9537-8A7235892936}" type="presParOf" srcId="{38CCD1CF-A2E7-4999-A4A8-9E54A066E92C}" destId="{D853B3FE-1EB5-4A1B-8F61-41680B4B59EB}" srcOrd="8" destOrd="0" presId="urn:microsoft.com/office/officeart/2005/8/layout/hChevron3"/>
    <dgm:cxn modelId="{FE70F2C3-A6FA-4075-BE89-4C6EA47493AA}" type="presParOf" srcId="{38CCD1CF-A2E7-4999-A4A8-9E54A066E92C}" destId="{FCE974DF-0756-4B04-BAC3-C98F0DEF8749}" srcOrd="9" destOrd="0" presId="urn:microsoft.com/office/officeart/2005/8/layout/hChevron3"/>
    <dgm:cxn modelId="{CCFF7C0B-EE17-4928-9E92-BF9F53A3FA4E}" type="presParOf" srcId="{38CCD1CF-A2E7-4999-A4A8-9E54A066E92C}" destId="{9C08AF81-CCC9-48DA-923E-CFD2937B1B3F}" srcOrd="1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57C76-F2AB-49D9-B42E-B97033B4475D}">
      <dsp:nvSpPr>
        <dsp:cNvPr id="0" name=""/>
        <dsp:cNvSpPr/>
      </dsp:nvSpPr>
      <dsp:spPr>
        <a:xfrm>
          <a:off x="42132" y="424639"/>
          <a:ext cx="1542543" cy="811246"/>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Issue RFP</a:t>
          </a:r>
          <a:endParaRPr lang="en-US" sz="1400" kern="1200" dirty="0"/>
        </a:p>
      </dsp:txBody>
      <dsp:txXfrm>
        <a:off x="42132" y="424639"/>
        <a:ext cx="1339732" cy="811246"/>
      </dsp:txXfrm>
    </dsp:sp>
    <dsp:sp modelId="{2890E868-C74A-4A63-A2AB-757D3EB9251C}">
      <dsp:nvSpPr>
        <dsp:cNvPr id="0" name=""/>
        <dsp:cNvSpPr/>
      </dsp:nvSpPr>
      <dsp:spPr>
        <a:xfrm>
          <a:off x="1179053" y="424639"/>
          <a:ext cx="2028115" cy="81124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Draft Submission</a:t>
          </a:r>
          <a:endParaRPr lang="en-US" sz="1400" kern="1200" dirty="0"/>
        </a:p>
      </dsp:txBody>
      <dsp:txXfrm>
        <a:off x="1584676" y="424639"/>
        <a:ext cx="1216869" cy="811246"/>
      </dsp:txXfrm>
    </dsp:sp>
    <dsp:sp modelId="{47E6F414-C159-4C72-95FE-D22DC6A5B844}">
      <dsp:nvSpPr>
        <dsp:cNvPr id="0" name=""/>
        <dsp:cNvSpPr/>
      </dsp:nvSpPr>
      <dsp:spPr>
        <a:xfrm>
          <a:off x="2801545" y="424639"/>
          <a:ext cx="2028115" cy="81124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Initial Submission</a:t>
          </a:r>
          <a:endParaRPr lang="en-US" sz="1400" kern="1200" dirty="0"/>
        </a:p>
      </dsp:txBody>
      <dsp:txXfrm>
        <a:off x="3207168" y="424639"/>
        <a:ext cx="1216869" cy="811246"/>
      </dsp:txXfrm>
    </dsp:sp>
    <dsp:sp modelId="{C2A9903B-86BE-4A55-B8DF-C9D26FFDAC11}">
      <dsp:nvSpPr>
        <dsp:cNvPr id="0" name=""/>
        <dsp:cNvSpPr/>
      </dsp:nvSpPr>
      <dsp:spPr>
        <a:xfrm>
          <a:off x="4384306" y="424639"/>
          <a:ext cx="2028115" cy="81124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Revised Submission (May be multiples)</a:t>
          </a:r>
          <a:endParaRPr lang="en-US" sz="1400" kern="1200" dirty="0"/>
        </a:p>
      </dsp:txBody>
      <dsp:txXfrm>
        <a:off x="4789929" y="424639"/>
        <a:ext cx="1216869" cy="811246"/>
      </dsp:txXfrm>
    </dsp:sp>
    <dsp:sp modelId="{D83588F4-B305-4B2B-B4BA-59B65E569A99}">
      <dsp:nvSpPr>
        <dsp:cNvPr id="0" name=""/>
        <dsp:cNvSpPr/>
      </dsp:nvSpPr>
      <dsp:spPr>
        <a:xfrm>
          <a:off x="6006799" y="424639"/>
          <a:ext cx="2971513" cy="811246"/>
        </a:xfrm>
        <a:prstGeom prst="chevron">
          <a:avLst/>
        </a:prstGeom>
        <a:solidFill>
          <a:srgbClr val="0070C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Task Force, AB Vote</a:t>
          </a:r>
          <a:br>
            <a:rPr lang="en-US" sz="1400" kern="1200" dirty="0" smtClean="0"/>
          </a:br>
          <a:endParaRPr lang="en-US" sz="1400" kern="1200" dirty="0"/>
        </a:p>
      </dsp:txBody>
      <dsp:txXfrm>
        <a:off x="6412422" y="424639"/>
        <a:ext cx="2160267" cy="811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588F4-B305-4B2B-B4BA-59B65E569A99}">
      <dsp:nvSpPr>
        <dsp:cNvPr id="0" name=""/>
        <dsp:cNvSpPr/>
      </dsp:nvSpPr>
      <dsp:spPr>
        <a:xfrm>
          <a:off x="1097" y="470686"/>
          <a:ext cx="1797880" cy="719152"/>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If passed, TC Vote Starts</a:t>
          </a:r>
          <a:endParaRPr lang="en-US" sz="1400" kern="1200" dirty="0"/>
        </a:p>
      </dsp:txBody>
      <dsp:txXfrm>
        <a:off x="1097" y="470686"/>
        <a:ext cx="1618092" cy="719152"/>
      </dsp:txXfrm>
    </dsp:sp>
    <dsp:sp modelId="{2F653DC4-8D17-47BE-BF98-4252FE76D4DC}">
      <dsp:nvSpPr>
        <dsp:cNvPr id="0" name=""/>
        <dsp:cNvSpPr/>
      </dsp:nvSpPr>
      <dsp:spPr>
        <a:xfrm>
          <a:off x="1439402" y="470686"/>
          <a:ext cx="1797880" cy="71915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TC Vote Completes</a:t>
          </a:r>
          <a:endParaRPr lang="en-US" sz="1400" kern="1200" dirty="0"/>
        </a:p>
      </dsp:txBody>
      <dsp:txXfrm>
        <a:off x="1798978" y="470686"/>
        <a:ext cx="1078728" cy="719152"/>
      </dsp:txXfrm>
    </dsp:sp>
    <dsp:sp modelId="{DB7A8F58-0383-4883-BCB2-50135CAE01DA}">
      <dsp:nvSpPr>
        <dsp:cNvPr id="0" name=""/>
        <dsp:cNvSpPr/>
      </dsp:nvSpPr>
      <dsp:spPr>
        <a:xfrm>
          <a:off x="2877707" y="470686"/>
          <a:ext cx="1797880" cy="719152"/>
        </a:xfrm>
        <a:prstGeom prst="chevron">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err="1" smtClean="0"/>
            <a:t>BoD</a:t>
          </a:r>
          <a:r>
            <a:rPr lang="en-US" sz="1400" kern="1200" dirty="0" smtClean="0"/>
            <a:t> Vote – Beta spec adopted</a:t>
          </a:r>
          <a:endParaRPr lang="en-US" sz="1400" kern="1200" dirty="0"/>
        </a:p>
      </dsp:txBody>
      <dsp:txXfrm>
        <a:off x="3237283" y="470686"/>
        <a:ext cx="1078728" cy="719152"/>
      </dsp:txXfrm>
    </dsp:sp>
    <dsp:sp modelId="{2DC75921-C6BF-4EBA-8BC9-DC9D14480167}">
      <dsp:nvSpPr>
        <dsp:cNvPr id="0" name=""/>
        <dsp:cNvSpPr/>
      </dsp:nvSpPr>
      <dsp:spPr>
        <a:xfrm>
          <a:off x="4316011" y="470686"/>
          <a:ext cx="1797880" cy="71915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Finalization TF process</a:t>
          </a:r>
          <a:endParaRPr lang="en-US" sz="1400" kern="1200" dirty="0"/>
        </a:p>
      </dsp:txBody>
      <dsp:txXfrm>
        <a:off x="4675587" y="470686"/>
        <a:ext cx="1078728" cy="719152"/>
      </dsp:txXfrm>
    </dsp:sp>
    <dsp:sp modelId="{D853B3FE-1EB5-4A1B-8F61-41680B4B59EB}">
      <dsp:nvSpPr>
        <dsp:cNvPr id="0" name=""/>
        <dsp:cNvSpPr/>
      </dsp:nvSpPr>
      <dsp:spPr>
        <a:xfrm>
          <a:off x="5754316" y="470686"/>
          <a:ext cx="1797880" cy="719152"/>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Finalization TF Final Specification</a:t>
          </a:r>
          <a:endParaRPr lang="en-US" sz="1400" kern="1200" dirty="0"/>
        </a:p>
      </dsp:txBody>
      <dsp:txXfrm>
        <a:off x="6113892" y="470686"/>
        <a:ext cx="1078728" cy="719152"/>
      </dsp:txXfrm>
    </dsp:sp>
    <dsp:sp modelId="{9C08AF81-CCC9-48DA-923E-CFD2937B1B3F}">
      <dsp:nvSpPr>
        <dsp:cNvPr id="0" name=""/>
        <dsp:cNvSpPr/>
      </dsp:nvSpPr>
      <dsp:spPr>
        <a:xfrm>
          <a:off x="7192621" y="470686"/>
          <a:ext cx="1797880" cy="719152"/>
        </a:xfrm>
        <a:prstGeom prst="chevron">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Final Review, votes, adoption</a:t>
          </a:r>
          <a:endParaRPr lang="en-US" sz="1400" kern="1200" dirty="0"/>
        </a:p>
      </dsp:txBody>
      <dsp:txXfrm>
        <a:off x="7552197" y="470686"/>
        <a:ext cx="1078728" cy="71915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29E78D-BDF4-4A68-9AA7-3D10C26CD655}" type="datetimeFigureOut">
              <a:rPr lang="en-US" smtClean="0"/>
              <a:t>3/23/2015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3E0EC2-F068-48EA-B993-3BD9F49886BD}" type="slidenum">
              <a:rPr lang="en-US" smtClean="0"/>
              <a:t>‹#›</a:t>
            </a:fld>
            <a:endParaRPr lang="en-US"/>
          </a:p>
        </p:txBody>
      </p:sp>
    </p:spTree>
    <p:extLst>
      <p:ext uri="{BB962C8B-B14F-4D97-AF65-F5344CB8AC3E}">
        <p14:creationId xmlns:p14="http://schemas.microsoft.com/office/powerpoint/2010/main" val="1699006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mans risk is another mans opportunity</a:t>
            </a:r>
          </a:p>
          <a:p>
            <a:r>
              <a:rPr lang="en-US" dirty="0"/>
              <a:t>The </a:t>
            </a:r>
            <a:r>
              <a:rPr lang="en-US" u="sng" dirty="0"/>
              <a:t>same</a:t>
            </a:r>
            <a:r>
              <a:rPr lang="en-US" dirty="0"/>
              <a:t> risk/threat/incident needs to be understood from very different perspectives</a:t>
            </a:r>
          </a:p>
          <a:p>
            <a:r>
              <a:rPr lang="en-US" dirty="0"/>
              <a:t>Classifying something as a risk/threat/incident or mitigation only makes sense with respect to how it impacts the objectives of some stakeholder. </a:t>
            </a:r>
            <a:r>
              <a:rPr lang="en-US" dirty="0" err="1"/>
              <a:t>E.g</a:t>
            </a:r>
            <a:r>
              <a:rPr lang="en-US" dirty="0"/>
              <a:t> “a risk of damage to the U.S. power grid impacting millions”.</a:t>
            </a:r>
          </a:p>
          <a:p>
            <a:r>
              <a:rPr lang="en-US" dirty="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9</a:t>
            </a:fld>
            <a:endParaRPr lang="en-US"/>
          </a:p>
        </p:txBody>
      </p:sp>
    </p:spTree>
    <p:extLst>
      <p:ext uri="{BB962C8B-B14F-4D97-AF65-F5344CB8AC3E}">
        <p14:creationId xmlns:p14="http://schemas.microsoft.com/office/powerpoint/2010/main" val="410206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11</a:t>
            </a:fld>
            <a:endParaRPr lang="en-US"/>
          </a:p>
        </p:txBody>
      </p:sp>
    </p:spTree>
    <p:extLst>
      <p:ext uri="{BB962C8B-B14F-4D97-AF65-F5344CB8AC3E}">
        <p14:creationId xmlns:p14="http://schemas.microsoft.com/office/powerpoint/2010/main" val="1188221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pPr eaLnBrk="1" latinLnBrk="0" hangingPunct="1"/>
            <a:fld id="{ACDF6120-F1F0-4C60-9FE9-39AC71A9C79D}" type="datetimeFigureOut">
              <a:rPr lang="en-US" smtClean="0"/>
              <a:pPr eaLnBrk="1" latinLnBrk="0" hangingPunct="1"/>
              <a:t>3/23/2015</a:t>
            </a:fld>
            <a:endParaRPr lang="en-US" sz="1600" dirty="0"/>
          </a:p>
        </p:txBody>
      </p:sp>
      <p:sp>
        <p:nvSpPr>
          <p:cNvPr id="17" name="Footer Placeholder 16"/>
          <p:cNvSpPr>
            <a:spLocks noGrp="1"/>
          </p:cNvSpPr>
          <p:nvPr>
            <p:ph type="ftr" sz="quarter" idx="11"/>
          </p:nvPr>
        </p:nvSpPr>
        <p:spPr>
          <a:xfrm>
            <a:off x="2898648" y="6355080"/>
            <a:ext cx="3474720" cy="365760"/>
          </a:xfrm>
        </p:spPr>
        <p:txBody>
          <a:bodyPr/>
          <a:lstStyle/>
          <a:p>
            <a:endParaRPr kumimoji="0"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EA7C8D44-3667-46F6-9772-CC52308E2A7F}" type="slidenum">
              <a:rPr kumimoji="0" lang="en-US" smtClean="0"/>
              <a:pPr eaLnBrk="1" latinLnBrk="0" hangingPunct="1"/>
              <a:t>‹#›</a:t>
            </a:fld>
            <a:endParaRPr kumimoji="0"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3/23/2015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3/23/2015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0693592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3008357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3/23/2015</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pPr eaLnBrk="1" latinLnBrk="0" hangingPunct="1"/>
            <a:fld id="{ACDF6120-F1F0-4C60-9FE9-39AC71A9C79D}" type="datetimeFigureOut">
              <a:rPr lang="en-US" smtClean="0"/>
              <a:pPr eaLnBrk="1" latinLnBrk="0" hangingPunct="1"/>
              <a:t>3/23/2015</a:t>
            </a:fld>
            <a:endParaRPr lang="en-US" dirty="0"/>
          </a:p>
        </p:txBody>
      </p:sp>
      <p:sp>
        <p:nvSpPr>
          <p:cNvPr id="5" name="Footer Placeholder 4"/>
          <p:cNvSpPr>
            <a:spLocks noGrp="1"/>
          </p:cNvSpPr>
          <p:nvPr>
            <p:ph type="ftr" sz="quarter" idx="11"/>
          </p:nvPr>
        </p:nvSpPr>
        <p:spPr>
          <a:xfrm>
            <a:off x="2898648" y="6355080"/>
            <a:ext cx="3474720" cy="365760"/>
          </a:xfrm>
        </p:spPr>
        <p:txBody>
          <a:bodyPr/>
          <a:lstStyle/>
          <a:p>
            <a:endParaRPr kumimoji="0" lang="en-US" dirty="0"/>
          </a:p>
        </p:txBody>
      </p:sp>
      <p:sp>
        <p:nvSpPr>
          <p:cNvPr id="6" name="Slide Number Placeholder 5"/>
          <p:cNvSpPr>
            <a:spLocks noGrp="1"/>
          </p:cNvSpPr>
          <p:nvPr>
            <p:ph type="sldNum" sz="quarter" idx="12"/>
          </p:nvPr>
        </p:nvSpPr>
        <p:spPr>
          <a:xfrm>
            <a:off x="1069848" y="6355080"/>
            <a:ext cx="1520952" cy="365760"/>
          </a:xfrm>
        </p:spPr>
        <p:txBody>
          <a:bodyPr/>
          <a:lstStyle/>
          <a:p>
            <a:fld id="{EA7C8D44-3667-46F6-9772-CC52308E2A7F}" type="slidenum">
              <a:rPr kumimoji="0" lang="en-US" smtClean="0"/>
              <a:pPr eaLnBrk="1" latinLnBrk="0" hangingPunct="1"/>
              <a:t>‹#›</a:t>
            </a:fld>
            <a:endParaRPr kumimoji="0"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3/23/2015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3/23/2015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3/23/2015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3/23/2015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3/23/2015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3/23/2015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EA7C8D44-3667-46F6-9772-CC52308E2A7F}" type="slidenum">
              <a:rPr kumimoji="0" lang="en-US" smtClean="0"/>
              <a:pPr eaLnBrk="1" latinLnBrk="0" hangingPunct="1"/>
              <a:t>‹#›</a:t>
            </a:fld>
            <a:endParaRPr kumimoji="0"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ACDF6120-F1F0-4C60-9FE9-39AC71A9C79D}" type="datetimeFigureOut">
              <a:rPr lang="en-US" smtClean="0"/>
              <a:pPr eaLnBrk="1" latinLnBrk="0" hangingPunct="1"/>
              <a:t>3/23/2015</a:t>
            </a:fld>
            <a:endParaRPr lang="en-US" sz="1400" dirty="0">
              <a:solidFill>
                <a:schemeClr val="tx2"/>
              </a:solidFill>
            </a:endParaRPr>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6.wmf"/><Relationship Id="rId13" Type="http://schemas.microsoft.com/office/2007/relationships/hdphoto" Target="../media/hdphoto2.wdp"/><Relationship Id="rId3" Type="http://schemas.openxmlformats.org/officeDocument/2006/relationships/image" Target="../media/image11.wmf"/><Relationship Id="rId7" Type="http://schemas.openxmlformats.org/officeDocument/2006/relationships/image" Target="../media/image15.jpe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4.jpeg"/><Relationship Id="rId11" Type="http://schemas.microsoft.com/office/2007/relationships/hdphoto" Target="../media/hdphoto1.wdp"/><Relationship Id="rId5" Type="http://schemas.openxmlformats.org/officeDocument/2006/relationships/image" Target="../media/image13.jpeg"/><Relationship Id="rId10" Type="http://schemas.openxmlformats.org/officeDocument/2006/relationships/image" Target="../media/image17.png"/><Relationship Id="rId4" Type="http://schemas.openxmlformats.org/officeDocument/2006/relationships/image" Target="../media/image12.jpe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slideLayout" Target="../slideLayouts/slideLayout12.xml"/><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8" Type="http://schemas.openxmlformats.org/officeDocument/2006/relationships/hyperlink" Target="https://www.niem.gov/" TargetMode="External"/><Relationship Id="rId3" Type="http://schemas.openxmlformats.org/officeDocument/2006/relationships/hyperlink" Target="http://www.modeldriven.com/" TargetMode="External"/><Relationship Id="rId7" Type="http://schemas.openxmlformats.org/officeDocument/2006/relationships/hyperlink" Target="http://www.ise.gov/" TargetMode="External"/><Relationship Id="rId2" Type="http://schemas.openxmlformats.org/officeDocument/2006/relationships/hyperlink" Target="http://www.demandware.com/" TargetMode="External"/><Relationship Id="rId1" Type="http://schemas.openxmlformats.org/officeDocument/2006/relationships/slideLayout" Target="../slideLayouts/slideLayout13.xml"/><Relationship Id="rId6" Type="http://schemas.openxmlformats.org/officeDocument/2006/relationships/hyperlink" Target="http://www.rsa.com/" TargetMode="External"/><Relationship Id="rId11" Type="http://schemas.openxmlformats.org/officeDocument/2006/relationships/hyperlink" Target="http://www.caloes.ca.gov/" TargetMode="External"/><Relationship Id="rId5" Type="http://schemas.openxmlformats.org/officeDocument/2006/relationships/hyperlink" Target="http://www.leadingpractice.com/" TargetMode="External"/><Relationship Id="rId10" Type="http://schemas.openxmlformats.org/officeDocument/2006/relationships/hyperlink" Target="http://www.dss.mil/" TargetMode="External"/><Relationship Id="rId4" Type="http://schemas.openxmlformats.org/officeDocument/2006/relationships/hyperlink" Target="http://www.kdmanalytics.com/" TargetMode="External"/><Relationship Id="rId9" Type="http://schemas.openxmlformats.org/officeDocument/2006/relationships/hyperlink" Target="http://www.af.mil/"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www.threatrisk.org/"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Users\Cory\AppData\Local\Microsoft\Windows\Temporary Internet Files\Content.IE5\M23DN4D3\cyber_security[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07243"/>
            <a:ext cx="3733800" cy="373380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ormAutofit fontScale="90000"/>
          </a:bodyPr>
          <a:lstStyle/>
          <a:p>
            <a:r>
              <a:rPr lang="en-US" dirty="0" smtClean="0"/>
              <a:t>Achieving All-Hazards Threat &amp; Risk Information Sharing and Federation</a:t>
            </a:r>
            <a:endParaRPr lang="en-US" dirty="0"/>
          </a:p>
        </p:txBody>
      </p:sp>
      <p:sp>
        <p:nvSpPr>
          <p:cNvPr id="3" name="Subtitle 2"/>
          <p:cNvSpPr>
            <a:spLocks noGrp="1"/>
          </p:cNvSpPr>
          <p:nvPr>
            <p:ph type="subTitle" idx="1"/>
          </p:nvPr>
        </p:nvSpPr>
        <p:spPr/>
        <p:txBody>
          <a:bodyPr/>
          <a:lstStyle/>
          <a:p>
            <a:r>
              <a:rPr lang="en-US" dirty="0" smtClean="0"/>
              <a:t>The conceptual model approach</a:t>
            </a:r>
            <a:endParaRPr lang="en-US" dirty="0"/>
          </a:p>
        </p:txBody>
      </p:sp>
      <p:grpSp>
        <p:nvGrpSpPr>
          <p:cNvPr id="7" name="Group 6"/>
          <p:cNvGrpSpPr/>
          <p:nvPr/>
        </p:nvGrpSpPr>
        <p:grpSpPr>
          <a:xfrm>
            <a:off x="4308188" y="1288975"/>
            <a:ext cx="920496" cy="646331"/>
            <a:chOff x="3002922" y="1299410"/>
            <a:chExt cx="920496" cy="738539"/>
          </a:xfrm>
        </p:grpSpPr>
        <p:sp>
          <p:nvSpPr>
            <p:cNvPr id="4" name="Isosceles Triangle 3"/>
            <p:cNvSpPr/>
            <p:nvPr/>
          </p:nvSpPr>
          <p:spPr>
            <a:xfrm>
              <a:off x="3002922" y="1299410"/>
              <a:ext cx="920496" cy="738539"/>
            </a:xfrm>
            <a:prstGeom prst="triangle">
              <a:avLst/>
            </a:prstGeom>
            <a:noFill/>
            <a:ln w="123825"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326772" y="1391617"/>
              <a:ext cx="266700" cy="646330"/>
            </a:xfrm>
            <a:prstGeom prst="rect">
              <a:avLst/>
            </a:prstGeom>
            <a:noFill/>
          </p:spPr>
          <p:txBody>
            <a:bodyPr wrap="square" rtlCol="0">
              <a:spAutoFit/>
            </a:bodyPr>
            <a:lstStyle/>
            <a:p>
              <a:r>
                <a:rPr lang="en-US" sz="3600" dirty="0" smtClean="0">
                  <a:latin typeface="Bernard MT Condensed" panose="02050806060905020404" pitchFamily="18" charset="0"/>
                </a:rPr>
                <a:t>!</a:t>
              </a:r>
              <a:endParaRPr lang="en-US" sz="3600" dirty="0">
                <a:latin typeface="Bernard MT Condensed" panose="02050806060905020404" pitchFamily="18" charset="0"/>
              </a:endParaRPr>
            </a:p>
          </p:txBody>
        </p:sp>
      </p:grpSp>
    </p:spTree>
    <p:extLst>
      <p:ext uri="{BB962C8B-B14F-4D97-AF65-F5344CB8AC3E}">
        <p14:creationId xmlns:p14="http://schemas.microsoft.com/office/powerpoint/2010/main" val="315499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lnSpcReduction="10000"/>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smtClean="0"/>
              <a:t>Law enforcement recovers laptop</a:t>
            </a:r>
          </a:p>
          <a:p>
            <a:pPr lvl="1"/>
            <a:r>
              <a:rPr lang="en-US" dirty="0" smtClean="0"/>
              <a:t>Compromise </a:t>
            </a:r>
            <a:r>
              <a:rPr lang="en-US" dirty="0"/>
              <a:t>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2365778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Cross-domain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00"/>
                </a:solidFill>
              </a:rPr>
              <a:t>IT System Hardening</a:t>
            </a:r>
            <a:endParaRPr lang="en-US" sz="1600" dirty="0">
              <a:solidFill>
                <a:srgbClr val="FFFF00"/>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00"/>
                </a:solidFill>
              </a:rPr>
              <a:t>Manual Shutdown</a:t>
            </a:r>
            <a:endParaRPr lang="en-US" sz="1600" dirty="0">
              <a:solidFill>
                <a:srgbClr val="FFFF00"/>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00"/>
                </a:solidFill>
              </a:rPr>
              <a:t>STIX Incident</a:t>
            </a:r>
            <a:endParaRPr lang="en-US" sz="1600" dirty="0">
              <a:solidFill>
                <a:srgbClr val="FFFF00"/>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00"/>
                </a:solidFill>
              </a:rPr>
              <a:t>NIEM</a:t>
            </a:r>
          </a:p>
          <a:p>
            <a:pPr algn="ctr"/>
            <a:r>
              <a:rPr lang="en-US" sz="1600" dirty="0" smtClean="0">
                <a:solidFill>
                  <a:srgbClr val="FFFF00"/>
                </a:solidFill>
              </a:rPr>
              <a:t>Incident</a:t>
            </a:r>
            <a:endParaRPr lang="en-US" sz="1600" dirty="0">
              <a:solidFill>
                <a:srgbClr val="FFFF00"/>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00"/>
                </a:solidFill>
              </a:rPr>
              <a:t>Arrest Report</a:t>
            </a:r>
            <a:endParaRPr lang="en-US" sz="1600" dirty="0">
              <a:solidFill>
                <a:srgbClr val="FFFF00"/>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00"/>
                </a:solidFill>
              </a:rPr>
              <a:t>Fusion Center</a:t>
            </a:r>
          </a:p>
          <a:p>
            <a:pPr algn="ctr"/>
            <a:r>
              <a:rPr lang="en-US" sz="1400" dirty="0" smtClean="0">
                <a:solidFill>
                  <a:srgbClr val="FFFF00"/>
                </a:solidFill>
              </a:rPr>
              <a:t>Intelligence</a:t>
            </a:r>
            <a:endParaRPr lang="en-US" sz="1400" dirty="0">
              <a:solidFill>
                <a:srgbClr val="FFFF00"/>
              </a:solidFill>
            </a:endParaRPr>
          </a:p>
          <a:p>
            <a:pPr algn="ctr"/>
            <a:r>
              <a:rPr lang="en-US" sz="1400" dirty="0" smtClean="0">
                <a:solidFill>
                  <a:srgbClr val="FFFF00"/>
                </a:solidFill>
              </a:rPr>
              <a:t>Report</a:t>
            </a:r>
            <a:endParaRPr lang="en-US" sz="1400" dirty="0">
              <a:solidFill>
                <a:srgbClr val="FFFF00"/>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00"/>
                </a:solidFill>
              </a:rPr>
              <a:t>Tactical Response Unit</a:t>
            </a:r>
            <a:endParaRPr lang="en-US" sz="1600" dirty="0">
              <a:solidFill>
                <a:srgbClr val="FFFF00"/>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FF00"/>
                </a:solidFill>
              </a:rPr>
              <a:t>Public CAP Warning</a:t>
            </a:r>
            <a:endParaRPr lang="en-US" sz="1600" dirty="0">
              <a:solidFill>
                <a:srgbClr val="FFFF00"/>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FFF00"/>
                </a:solidFill>
              </a:rPr>
              <a:t>Suspicious Activity Report</a:t>
            </a:r>
            <a:endParaRPr lang="en-US" sz="1400" dirty="0">
              <a:solidFill>
                <a:srgbClr val="FFFF00"/>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3975992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a:t>
            </a:r>
            <a:r>
              <a:rPr lang="en-US" dirty="0" err="1"/>
              <a:t>Snowmageddon</a:t>
            </a:r>
            <a:endParaRPr lang="en-US" dirty="0"/>
          </a:p>
        </p:txBody>
      </p:sp>
      <p:sp>
        <p:nvSpPr>
          <p:cNvPr id="3" name="TextBox 2"/>
          <p:cNvSpPr txBox="1"/>
          <p:nvPr/>
        </p:nvSpPr>
        <p:spPr>
          <a:xfrm>
            <a:off x="551328" y="3352800"/>
            <a:ext cx="8077199" cy="2308324"/>
          </a:xfrm>
          <a:prstGeom prst="rect">
            <a:avLst/>
          </a:prstGeom>
          <a:noFill/>
        </p:spPr>
        <p:txBody>
          <a:bodyPr wrap="square" rtlCol="0">
            <a:spAutoFit/>
          </a:bodyPr>
          <a:lstStyle/>
          <a:p>
            <a:r>
              <a:rPr lang="en-US" dirty="0"/>
              <a:t>In January 2015 Massachusetts faced the Hazard of major winter storms across the region. Potential Harm from blizzards and winter storms includes negative economic impact, limited road accessibility, restricted emergency management, non-availability of utility, property damage, personal injury and death, and </a:t>
            </a:r>
            <a:r>
              <a:rPr lang="en-US" dirty="0" smtClean="0"/>
              <a:t>more.  </a:t>
            </a:r>
          </a:p>
          <a:p>
            <a:endParaRPr lang="en-US" dirty="0"/>
          </a:p>
          <a:p>
            <a:r>
              <a:rPr lang="en-US" dirty="0" smtClean="0"/>
              <a:t>The </a:t>
            </a:r>
            <a:r>
              <a:rPr lang="en-US" dirty="0"/>
              <a:t>onset of a winter storm or blizzard </a:t>
            </a:r>
            <a:r>
              <a:rPr lang="en-US" dirty="0" smtClean="0"/>
              <a:t>was </a:t>
            </a:r>
            <a:r>
              <a:rPr lang="en-US" dirty="0"/>
              <a:t>predicted by the National Weather Service (NWS). </a:t>
            </a:r>
          </a:p>
        </p:txBody>
      </p:sp>
      <p:pic>
        <p:nvPicPr>
          <p:cNvPr id="1026" name="Picture 2" descr="http://d2vo5twcnd9mdi.cloudfront.net/uploads_f9d0588e-d1a2-4ea9-a971-bae1a3f86922-Snomageddon-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91"/>
            <a:ext cx="8001000" cy="3131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136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734" y="3945118"/>
            <a:ext cx="5560449" cy="131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Example of structuring risk information</a:t>
            </a:r>
            <a:endParaRPr lang="en-US" dirty="0"/>
          </a:p>
        </p:txBody>
      </p:sp>
      <p:sp>
        <p:nvSpPr>
          <p:cNvPr id="4" name="TextBox 3"/>
          <p:cNvSpPr txBox="1"/>
          <p:nvPr/>
        </p:nvSpPr>
        <p:spPr>
          <a:xfrm>
            <a:off x="1676400" y="1308315"/>
            <a:ext cx="5562599" cy="923330"/>
          </a:xfrm>
          <a:prstGeom prst="rect">
            <a:avLst/>
          </a:prstGeom>
          <a:noFill/>
        </p:spPr>
        <p:txBody>
          <a:bodyPr wrap="square" rtlCol="0">
            <a:spAutoFit/>
          </a:bodyPr>
          <a:lstStyle/>
          <a:p>
            <a:r>
              <a:rPr lang="en-US" dirty="0"/>
              <a:t>In January 2015 Massachusetts faced the Hazard of major winter storms across the region.</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572" y="2667000"/>
            <a:ext cx="3676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a:off x="2741371" y="1981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formalized as</a:t>
            </a:r>
            <a:endParaRPr lang="en-US" dirty="0"/>
          </a:p>
        </p:txBody>
      </p:sp>
      <p:sp>
        <p:nvSpPr>
          <p:cNvPr id="8" name="Down Arrow 7"/>
          <p:cNvSpPr/>
          <p:nvPr/>
        </p:nvSpPr>
        <p:spPr>
          <a:xfrm>
            <a:off x="2784119" y="3448050"/>
            <a:ext cx="3009900" cy="6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defined by</a:t>
            </a:r>
            <a:endParaRPr lang="en-US" dirty="0"/>
          </a:p>
        </p:txBody>
      </p:sp>
      <p:sp>
        <p:nvSpPr>
          <p:cNvPr id="6" name="Rounded Rectangular Callout 5"/>
          <p:cNvSpPr/>
          <p:nvPr/>
        </p:nvSpPr>
        <p:spPr>
          <a:xfrm>
            <a:off x="125171" y="3965947"/>
            <a:ext cx="2616200" cy="1066800"/>
          </a:xfrm>
          <a:prstGeom prst="wedgeRoundRectCallout">
            <a:avLst>
              <a:gd name="adj1" fmla="val 36687"/>
              <a:gd name="adj2" fmla="val 107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 data syntax and vocabulary</a:t>
            </a:r>
            <a:endParaRPr lang="en-US" sz="1600" dirty="0"/>
          </a:p>
        </p:txBody>
      </p:sp>
      <p:sp>
        <p:nvSpPr>
          <p:cNvPr id="9" name="Flowchart: Document 8"/>
          <p:cNvSpPr/>
          <p:nvPr/>
        </p:nvSpPr>
        <p:spPr>
          <a:xfrm>
            <a:off x="1676400" y="5562600"/>
            <a:ext cx="5799317" cy="607557"/>
          </a:xfrm>
          <a:prstGeom prst="flowChartDocumen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&lt;</a:t>
            </a:r>
            <a:r>
              <a:rPr lang="en-US" sz="1400" dirty="0" err="1"/>
              <a:t>drn:PotentialDanger</a:t>
            </a:r>
            <a:r>
              <a:rPr lang="en-US" sz="1400" dirty="0"/>
              <a:t>&gt;Major winter storms&lt;/</a:t>
            </a:r>
            <a:r>
              <a:rPr lang="en-US" sz="1400" dirty="0" err="1"/>
              <a:t>drn:PotentialDanger</a:t>
            </a:r>
            <a:r>
              <a:rPr lang="en-US" sz="1400" dirty="0"/>
              <a:t>&gt;</a:t>
            </a:r>
          </a:p>
        </p:txBody>
      </p:sp>
      <p:sp>
        <p:nvSpPr>
          <p:cNvPr id="13" name="Down Arrow 12"/>
          <p:cNvSpPr/>
          <p:nvPr/>
        </p:nvSpPr>
        <p:spPr>
          <a:xfrm>
            <a:off x="2784119" y="4648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Maps To</a:t>
            </a:r>
            <a:endParaRPr lang="en-US" dirty="0"/>
          </a:p>
        </p:txBody>
      </p:sp>
    </p:spTree>
    <p:extLst>
      <p:ext uri="{BB962C8B-B14F-4D97-AF65-F5344CB8AC3E}">
        <p14:creationId xmlns:p14="http://schemas.microsoft.com/office/powerpoint/2010/main" val="28277356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89981" y="2960137"/>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83720" y="1866724"/>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819491" y="2768161"/>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761342" y="2961455"/>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350521" y="2404961"/>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981806" y="2008149"/>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100064" y="4380738"/>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a:t>
            </a:r>
            <a:endParaRPr lang="en-US" dirty="0"/>
          </a:p>
        </p:txBody>
      </p:sp>
    </p:spTree>
    <p:extLst>
      <p:ext uri="{BB962C8B-B14F-4D97-AF65-F5344CB8AC3E}">
        <p14:creationId xmlns:p14="http://schemas.microsoft.com/office/powerpoint/2010/main" val="3836476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ucsdnews.ucsd.edu/graphics/images/2007/07-07socialnetworkmap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22" y="1250198"/>
            <a:ext cx="8468156" cy="5607802"/>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p:cNvSpPr/>
          <p:nvPr/>
        </p:nvSpPr>
        <p:spPr>
          <a:xfrm rot="20287707">
            <a:off x="3374822" y="3806567"/>
            <a:ext cx="419100" cy="75614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rot="17472904">
            <a:off x="2673835" y="4290153"/>
            <a:ext cx="419100" cy="91632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1525550">
            <a:off x="4837240" y="3759253"/>
            <a:ext cx="419100" cy="812651"/>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rot="4307266">
            <a:off x="5650110" y="4077795"/>
            <a:ext cx="419100" cy="114867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Primary Use Cases</a:t>
            </a:r>
            <a:endParaRPr lang="en-US" dirty="0"/>
          </a:p>
        </p:txBody>
      </p:sp>
      <p:sp>
        <p:nvSpPr>
          <p:cNvPr id="4" name="Oval 3"/>
          <p:cNvSpPr/>
          <p:nvPr/>
        </p:nvSpPr>
        <p:spPr>
          <a:xfrm>
            <a:off x="3276600" y="1676400"/>
            <a:ext cx="2057400" cy="91440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Threat / Risk</a:t>
            </a:r>
          </a:p>
          <a:p>
            <a:pPr algn="ctr"/>
            <a:r>
              <a:rPr lang="en-US" dirty="0" smtClean="0"/>
              <a:t>Data Broker</a:t>
            </a:r>
            <a:endParaRPr lang="en-US" dirty="0"/>
          </a:p>
        </p:txBody>
      </p:sp>
      <p:sp>
        <p:nvSpPr>
          <p:cNvPr id="5" name="Flowchart: Document 4"/>
          <p:cNvSpPr/>
          <p:nvPr/>
        </p:nvSpPr>
        <p:spPr>
          <a:xfrm>
            <a:off x="533400" y="1524000"/>
            <a:ext cx="1676400" cy="609600"/>
          </a:xfrm>
          <a:prstGeom prst="flowChartDocumen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Format 1</a:t>
            </a:r>
            <a:endParaRPr lang="en-US" sz="1600" dirty="0"/>
          </a:p>
        </p:txBody>
      </p:sp>
      <p:sp>
        <p:nvSpPr>
          <p:cNvPr id="6" name="Flowchart: Document 5"/>
          <p:cNvSpPr/>
          <p:nvPr/>
        </p:nvSpPr>
        <p:spPr>
          <a:xfrm>
            <a:off x="533400" y="2286000"/>
            <a:ext cx="1676400" cy="609600"/>
          </a:xfrm>
          <a:prstGeom prst="flowChartDocumen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Format 2</a:t>
            </a:r>
            <a:endParaRPr lang="en-US" sz="1600" dirty="0"/>
          </a:p>
        </p:txBody>
      </p:sp>
      <p:sp>
        <p:nvSpPr>
          <p:cNvPr id="7" name="Flowchart: Document 6"/>
          <p:cNvSpPr/>
          <p:nvPr/>
        </p:nvSpPr>
        <p:spPr>
          <a:xfrm>
            <a:off x="6400800" y="1524000"/>
            <a:ext cx="1676400" cy="609600"/>
          </a:xfrm>
          <a:prstGeom prst="flowChartDocumen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Format 3</a:t>
            </a:r>
            <a:endParaRPr lang="en-US" sz="1600" dirty="0"/>
          </a:p>
        </p:txBody>
      </p:sp>
      <p:sp>
        <p:nvSpPr>
          <p:cNvPr id="8" name="Flowchart: Document 7"/>
          <p:cNvSpPr/>
          <p:nvPr/>
        </p:nvSpPr>
        <p:spPr>
          <a:xfrm>
            <a:off x="6400800" y="2286000"/>
            <a:ext cx="1676400" cy="609600"/>
          </a:xfrm>
          <a:prstGeom prst="flowChartDocumen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Format 4</a:t>
            </a:r>
            <a:endParaRPr lang="en-US" sz="1600" dirty="0"/>
          </a:p>
        </p:txBody>
      </p:sp>
      <p:sp>
        <p:nvSpPr>
          <p:cNvPr id="9" name="Left-Right Arrow 8"/>
          <p:cNvSpPr/>
          <p:nvPr/>
        </p:nvSpPr>
        <p:spPr>
          <a:xfrm rot="726787">
            <a:off x="2240867" y="1676403"/>
            <a:ext cx="1066800" cy="3810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p:cNvSpPr/>
          <p:nvPr/>
        </p:nvSpPr>
        <p:spPr>
          <a:xfrm rot="726787">
            <a:off x="5305901" y="2237331"/>
            <a:ext cx="1066800" cy="3810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p:cNvSpPr/>
          <p:nvPr/>
        </p:nvSpPr>
        <p:spPr>
          <a:xfrm rot="20811702">
            <a:off x="2242107" y="2249855"/>
            <a:ext cx="1066800" cy="3810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p:cNvSpPr/>
          <p:nvPr/>
        </p:nvSpPr>
        <p:spPr>
          <a:xfrm rot="20811702">
            <a:off x="5304662" y="1684971"/>
            <a:ext cx="1066800" cy="3810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295403" y="4459184"/>
            <a:ext cx="2057400" cy="114300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Threat / Risk</a:t>
            </a:r>
          </a:p>
          <a:p>
            <a:pPr algn="ctr"/>
            <a:r>
              <a:rPr lang="en-US" dirty="0" smtClean="0"/>
              <a:t>Federation / Analytics</a:t>
            </a:r>
            <a:endParaRPr lang="en-US" dirty="0"/>
          </a:p>
        </p:txBody>
      </p:sp>
      <p:sp>
        <p:nvSpPr>
          <p:cNvPr id="14" name="Flowchart: Document 13"/>
          <p:cNvSpPr/>
          <p:nvPr/>
        </p:nvSpPr>
        <p:spPr>
          <a:xfrm>
            <a:off x="762000" y="4154384"/>
            <a:ext cx="1676400" cy="609600"/>
          </a:xfrm>
          <a:prstGeom prst="flowChartDocumen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a:t>
            </a:r>
            <a:r>
              <a:rPr lang="en-US" sz="1600" dirty="0" smtClean="0"/>
              <a:t>Source </a:t>
            </a:r>
            <a:r>
              <a:rPr lang="en-US" sz="1600" dirty="0" smtClean="0"/>
              <a:t>1</a:t>
            </a:r>
            <a:endParaRPr lang="en-US" sz="1600" dirty="0"/>
          </a:p>
        </p:txBody>
      </p:sp>
      <p:sp>
        <p:nvSpPr>
          <p:cNvPr id="15" name="Flowchart: Document 14"/>
          <p:cNvSpPr/>
          <p:nvPr/>
        </p:nvSpPr>
        <p:spPr>
          <a:xfrm>
            <a:off x="2628900" y="3348841"/>
            <a:ext cx="1676400" cy="609600"/>
          </a:xfrm>
          <a:prstGeom prst="flowChartDocumen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a:t>
            </a:r>
            <a:r>
              <a:rPr lang="en-US" sz="1600" dirty="0" smtClean="0"/>
              <a:t>Source </a:t>
            </a:r>
            <a:r>
              <a:rPr lang="en-US" sz="1600" dirty="0" smtClean="0"/>
              <a:t>2</a:t>
            </a:r>
            <a:endParaRPr lang="en-US" sz="1600" dirty="0"/>
          </a:p>
        </p:txBody>
      </p:sp>
      <p:sp>
        <p:nvSpPr>
          <p:cNvPr id="16" name="Flowchart: Document 15"/>
          <p:cNvSpPr/>
          <p:nvPr/>
        </p:nvSpPr>
        <p:spPr>
          <a:xfrm>
            <a:off x="4572000" y="3348841"/>
            <a:ext cx="1676400" cy="609600"/>
          </a:xfrm>
          <a:prstGeom prst="flowChartDocumen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Format 3</a:t>
            </a:r>
            <a:endParaRPr lang="en-US" sz="1600" dirty="0"/>
          </a:p>
        </p:txBody>
      </p:sp>
      <p:sp>
        <p:nvSpPr>
          <p:cNvPr id="17" name="Flowchart: Document 16"/>
          <p:cNvSpPr/>
          <p:nvPr/>
        </p:nvSpPr>
        <p:spPr>
          <a:xfrm>
            <a:off x="6400801" y="4180113"/>
            <a:ext cx="1676400" cy="609600"/>
          </a:xfrm>
          <a:prstGeom prst="flowChartDocumen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Format 4</a:t>
            </a:r>
            <a:endParaRPr lang="en-US" sz="1600" dirty="0"/>
          </a:p>
        </p:txBody>
      </p:sp>
      <p:sp>
        <p:nvSpPr>
          <p:cNvPr id="22" name="Down Arrow 21"/>
          <p:cNvSpPr/>
          <p:nvPr/>
        </p:nvSpPr>
        <p:spPr>
          <a:xfrm>
            <a:off x="4079420" y="5602184"/>
            <a:ext cx="571500" cy="417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Document 22"/>
          <p:cNvSpPr/>
          <p:nvPr/>
        </p:nvSpPr>
        <p:spPr>
          <a:xfrm>
            <a:off x="3276600" y="6033652"/>
            <a:ext cx="2095500" cy="748147"/>
          </a:xfrm>
          <a:prstGeom prst="flowChartDocumen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 Knowledge</a:t>
            </a:r>
            <a:endParaRPr lang="en-US" dirty="0"/>
          </a:p>
        </p:txBody>
      </p:sp>
    </p:spTree>
    <p:extLst>
      <p:ext uri="{BB962C8B-B14F-4D97-AF65-F5344CB8AC3E}">
        <p14:creationId xmlns:p14="http://schemas.microsoft.com/office/powerpoint/2010/main" val="222669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is important</a:t>
            </a:r>
            <a:endParaRPr lang="en-US" dirty="0"/>
          </a:p>
        </p:txBody>
      </p:sp>
      <p:sp>
        <p:nvSpPr>
          <p:cNvPr id="3" name="Content Placeholder 2"/>
          <p:cNvSpPr>
            <a:spLocks noGrp="1"/>
          </p:cNvSpPr>
          <p:nvPr>
            <p:ph sz="quarter" idx="1"/>
          </p:nvPr>
        </p:nvSpPr>
        <p:spPr/>
        <p:txBody>
          <a:bodyPr/>
          <a:lstStyle/>
          <a:p>
            <a:r>
              <a:rPr lang="en-US" dirty="0" smtClean="0"/>
              <a:t>To make sense of data from many sources</a:t>
            </a:r>
          </a:p>
          <a:p>
            <a:r>
              <a:rPr lang="en-US" dirty="0" smtClean="0"/>
              <a:t>To deliver information to secure supply chains</a:t>
            </a:r>
          </a:p>
          <a:p>
            <a:r>
              <a:rPr lang="en-US" dirty="0" smtClean="0"/>
              <a:t>To allow diverse organizations to collaborate and share information</a:t>
            </a:r>
          </a:p>
          <a:p>
            <a:r>
              <a:rPr lang="en-US" dirty="0" smtClean="0"/>
              <a:t>To protect critical assets and sensitive or private data</a:t>
            </a:r>
          </a:p>
          <a:p>
            <a:r>
              <a:rPr lang="en-US" dirty="0" smtClean="0"/>
              <a:t>To provide threat and risk analytics across domains</a:t>
            </a:r>
          </a:p>
          <a:p>
            <a:pPr lvl="1"/>
            <a:r>
              <a:rPr lang="en-US" dirty="0" smtClean="0"/>
              <a:t>Cyber and physical</a:t>
            </a:r>
          </a:p>
          <a:p>
            <a:pPr lvl="1"/>
            <a:r>
              <a:rPr lang="en-US" dirty="0" smtClean="0"/>
              <a:t>Safety and security</a:t>
            </a:r>
          </a:p>
          <a:p>
            <a:pPr lvl="1"/>
            <a:r>
              <a:rPr lang="en-US" dirty="0" smtClean="0"/>
              <a:t>Health, Intelligence, biological, retail, military, finance</a:t>
            </a:r>
          </a:p>
          <a:p>
            <a:pPr lvl="1"/>
            <a:r>
              <a:rPr lang="en-US" dirty="0" smtClean="0"/>
              <a:t>Private and public sector– internationally</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2154301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use cases</a:t>
            </a:r>
            <a:endParaRPr lang="en-US" dirty="0"/>
          </a:p>
        </p:txBody>
      </p:sp>
      <p:sp>
        <p:nvSpPr>
          <p:cNvPr id="3" name="Content Placeholder 2"/>
          <p:cNvSpPr>
            <a:spLocks noGrp="1"/>
          </p:cNvSpPr>
          <p:nvPr>
            <p:ph sz="quarter" idx="1"/>
          </p:nvPr>
        </p:nvSpPr>
        <p:spPr/>
        <p:txBody>
          <a:bodyPr>
            <a:normAutofit fontScale="85000" lnSpcReduction="20000"/>
          </a:bodyPr>
          <a:lstStyle/>
          <a:p>
            <a:r>
              <a:rPr lang="en-US" sz="2000" dirty="0" smtClean="0"/>
              <a:t>Protection of critical infrastructure through information sharing and analytics. Specific use cases for the electric grid (Duke Energy)</a:t>
            </a:r>
          </a:p>
          <a:p>
            <a:r>
              <a:rPr lang="en-US" sz="2000" dirty="0" smtClean="0"/>
              <a:t>Large company understanding and acting on its threat/risk landscape</a:t>
            </a:r>
          </a:p>
          <a:p>
            <a:r>
              <a:rPr lang="en-US" sz="2000" dirty="0" smtClean="0"/>
              <a:t>Fusion center “connecting the dots” by federating multiple data sources</a:t>
            </a:r>
          </a:p>
          <a:p>
            <a:r>
              <a:rPr lang="en-US" sz="2000" dirty="0"/>
              <a:t>California Governor’s Office of Emergency Services </a:t>
            </a:r>
            <a:r>
              <a:rPr lang="en-US" sz="2000" dirty="0" smtClean="0"/>
              <a:t>fusing </a:t>
            </a:r>
            <a:r>
              <a:rPr lang="en-US" sz="2000" dirty="0" err="1" smtClean="0"/>
              <a:t>BioWatch</a:t>
            </a:r>
            <a:r>
              <a:rPr lang="en-US" sz="2000" dirty="0" smtClean="0"/>
              <a:t> and other data for better decision making</a:t>
            </a:r>
          </a:p>
          <a:p>
            <a:r>
              <a:rPr lang="en-US" sz="2000" dirty="0" smtClean="0"/>
              <a:t>Integration of STIX (Cyber) data with physical threats and risks for all-hazards</a:t>
            </a:r>
          </a:p>
          <a:p>
            <a:r>
              <a:rPr lang="en-US" sz="2000" dirty="0"/>
              <a:t>Retail Sector Point of Sales </a:t>
            </a:r>
            <a:r>
              <a:rPr lang="en-US" sz="2000" dirty="0" smtClean="0"/>
              <a:t>Attack</a:t>
            </a:r>
          </a:p>
          <a:p>
            <a:r>
              <a:rPr lang="en-US" sz="2000" dirty="0" smtClean="0"/>
              <a:t>Securing the supply chain for Air Force avionics</a:t>
            </a:r>
          </a:p>
          <a:p>
            <a:r>
              <a:rPr lang="en-US" sz="2000" dirty="0"/>
              <a:t>Physical attack on Transformer Yields Cyber and Kinetic </a:t>
            </a:r>
            <a:r>
              <a:rPr lang="en-US" sz="2000" dirty="0" smtClean="0"/>
              <a:t>Effects</a:t>
            </a:r>
          </a:p>
          <a:p>
            <a:r>
              <a:rPr lang="en-US" sz="2000" dirty="0" smtClean="0"/>
              <a:t>Threat to electronic healthcare records</a:t>
            </a:r>
          </a:p>
          <a:p>
            <a:r>
              <a:rPr lang="en-US" sz="2000" dirty="0"/>
              <a:t>DoD Information Sharing </a:t>
            </a:r>
            <a:r>
              <a:rPr lang="en-US" sz="2000" dirty="0" smtClean="0"/>
              <a:t>Portal</a:t>
            </a:r>
          </a:p>
          <a:p>
            <a:r>
              <a:rPr lang="en-US" sz="2000" dirty="0" smtClean="0"/>
              <a:t>Federating information for evaluating the trust of individuals and organizations</a:t>
            </a:r>
          </a:p>
          <a:p>
            <a:r>
              <a:rPr lang="en-US" sz="2000" dirty="0" smtClean="0"/>
              <a:t>Victim information compromise</a:t>
            </a:r>
          </a:p>
          <a:p>
            <a:r>
              <a:rPr lang="en-US" sz="2000" dirty="0" smtClean="0"/>
              <a:t>Theft of laptop exposes credentials resulting in loss of confidential information</a:t>
            </a:r>
          </a:p>
          <a:p>
            <a:r>
              <a:rPr lang="en-US" sz="2000" dirty="0"/>
              <a:t>State Cybercrime </a:t>
            </a:r>
            <a:r>
              <a:rPr lang="en-US" sz="2000" dirty="0" smtClean="0"/>
              <a:t>Investigation</a:t>
            </a:r>
          </a:p>
          <a:p>
            <a:r>
              <a:rPr lang="en-US" sz="2000" dirty="0"/>
              <a:t>Aligning risk models along the dependencies between </a:t>
            </a:r>
            <a:r>
              <a:rPr lang="en-US" sz="2000" dirty="0" smtClean="0"/>
              <a:t>systems</a:t>
            </a:r>
          </a:p>
          <a:p>
            <a:endParaRPr lang="en-US" sz="2000" dirty="0" smtClean="0"/>
          </a:p>
          <a:p>
            <a:endParaRPr lang="en-US" sz="2000" dirty="0" smtClean="0"/>
          </a:p>
          <a:p>
            <a:endParaRPr lang="en-US" sz="2000" dirty="0" smtClean="0"/>
          </a:p>
        </p:txBody>
      </p:sp>
    </p:spTree>
    <p:extLst>
      <p:ext uri="{BB962C8B-B14F-4D97-AF65-F5344CB8AC3E}">
        <p14:creationId xmlns:p14="http://schemas.microsoft.com/office/powerpoint/2010/main" val="2692038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Callout 7"/>
          <p:cNvSpPr/>
          <p:nvPr/>
        </p:nvSpPr>
        <p:spPr>
          <a:xfrm>
            <a:off x="1473541" y="1527037"/>
            <a:ext cx="6607527" cy="4525487"/>
          </a:xfrm>
          <a:prstGeom prst="cloudCallout">
            <a:avLst>
              <a:gd name="adj1" fmla="val 3942"/>
              <a:gd name="adj2" fmla="val -323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Threat &amp; Risk Information</a:t>
            </a:r>
          </a:p>
          <a:p>
            <a:pPr algn="ctr"/>
            <a:r>
              <a:rPr lang="en-US" dirty="0" smtClean="0"/>
              <a:t>Sharing Community</a:t>
            </a:r>
            <a:endParaRPr lang="en-US" dirty="0"/>
          </a:p>
        </p:txBody>
      </p:sp>
      <p:sp>
        <p:nvSpPr>
          <p:cNvPr id="2" name="Title 1"/>
          <p:cNvSpPr>
            <a:spLocks noGrp="1"/>
          </p:cNvSpPr>
          <p:nvPr>
            <p:ph type="title"/>
          </p:nvPr>
        </p:nvSpPr>
        <p:spPr/>
        <p:txBody>
          <a:bodyPr/>
          <a:lstStyle/>
          <a:p>
            <a:r>
              <a:rPr lang="en-US" dirty="0" smtClean="0"/>
              <a:t>It takes a community</a:t>
            </a:r>
            <a:endParaRPr lang="en-US" dirty="0"/>
          </a:p>
        </p:txBody>
      </p:sp>
      <p:pic>
        <p:nvPicPr>
          <p:cNvPr id="1026" name="Picture 2" descr="C:\Users\Cory\AppData\Local\Microsoft\Windows\Temporary Internet Files\Content.IE5\B0O4UG11\MC90038406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7176" y="3789781"/>
            <a:ext cx="1825625" cy="1644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ry\AppData\Local\Microsoft\Windows\Temporary Internet Files\Content.IE5\WDSA5HEU\MC9004421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18" y="1175684"/>
            <a:ext cx="2032941" cy="20192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ory\AppData\Local\Microsoft\Windows\Temporary Internet Files\Content.IE5\0LFYD9HJ\MC900370956[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3991" y="4347369"/>
            <a:ext cx="1506538" cy="18240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Cory\AppData\Local\Microsoft\Windows\Temporary Internet Files\Content.IE5\WDSA5HEU\MC90038351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8407" y="1123251"/>
            <a:ext cx="1819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ory\AppData\Local\Microsoft\Windows\Temporary Internet Files\Content.IE5\0LFYD9HJ\MC900056226[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0097" y="1894776"/>
            <a:ext cx="1839912" cy="1833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04892" y="3747254"/>
            <a:ext cx="800219" cy="369332"/>
          </a:xfrm>
          <a:prstGeom prst="rect">
            <a:avLst/>
          </a:prstGeom>
          <a:noFill/>
        </p:spPr>
        <p:txBody>
          <a:bodyPr wrap="none" rtlCol="0">
            <a:spAutoFit/>
          </a:bodyPr>
          <a:lstStyle/>
          <a:p>
            <a:pPr algn="ctr"/>
            <a:r>
              <a:rPr lang="en-US" dirty="0" smtClean="0"/>
              <a:t>Policy</a:t>
            </a:r>
            <a:endParaRPr lang="en-US" dirty="0"/>
          </a:p>
        </p:txBody>
      </p:sp>
      <p:sp>
        <p:nvSpPr>
          <p:cNvPr id="15" name="TextBox 14"/>
          <p:cNvSpPr txBox="1"/>
          <p:nvPr/>
        </p:nvSpPr>
        <p:spPr>
          <a:xfrm>
            <a:off x="3560390" y="6092826"/>
            <a:ext cx="2326342" cy="646331"/>
          </a:xfrm>
          <a:prstGeom prst="rect">
            <a:avLst/>
          </a:prstGeom>
          <a:noFill/>
        </p:spPr>
        <p:txBody>
          <a:bodyPr wrap="none" rtlCol="0">
            <a:spAutoFit/>
          </a:bodyPr>
          <a:lstStyle/>
          <a:p>
            <a:pPr algn="ctr"/>
            <a:r>
              <a:rPr lang="en-US" dirty="0" smtClean="0"/>
              <a:t>Information Analysts </a:t>
            </a:r>
          </a:p>
          <a:p>
            <a:pPr algn="ctr"/>
            <a:r>
              <a:rPr lang="en-US" dirty="0" smtClean="0"/>
              <a:t>&amp; Consumers</a:t>
            </a:r>
            <a:endParaRPr lang="en-US" dirty="0"/>
          </a:p>
        </p:txBody>
      </p:sp>
      <p:sp>
        <p:nvSpPr>
          <p:cNvPr id="16" name="TextBox 15"/>
          <p:cNvSpPr txBox="1"/>
          <p:nvPr/>
        </p:nvSpPr>
        <p:spPr>
          <a:xfrm>
            <a:off x="6525227" y="5434431"/>
            <a:ext cx="1069525" cy="646331"/>
          </a:xfrm>
          <a:prstGeom prst="rect">
            <a:avLst/>
          </a:prstGeom>
          <a:noFill/>
        </p:spPr>
        <p:txBody>
          <a:bodyPr wrap="none" rtlCol="0">
            <a:spAutoFit/>
          </a:bodyPr>
          <a:lstStyle/>
          <a:p>
            <a:pPr algn="ctr"/>
            <a:r>
              <a:rPr lang="en-US" dirty="0" smtClean="0"/>
              <a:t>Tools &amp;</a:t>
            </a:r>
          </a:p>
          <a:p>
            <a:pPr algn="ctr"/>
            <a:r>
              <a:rPr lang="en-US" dirty="0" smtClean="0"/>
              <a:t>Services</a:t>
            </a:r>
            <a:endParaRPr lang="en-US" dirty="0"/>
          </a:p>
        </p:txBody>
      </p:sp>
      <p:sp>
        <p:nvSpPr>
          <p:cNvPr id="17" name="TextBox 16"/>
          <p:cNvSpPr txBox="1"/>
          <p:nvPr/>
        </p:nvSpPr>
        <p:spPr>
          <a:xfrm>
            <a:off x="6484739" y="3010224"/>
            <a:ext cx="1402948" cy="646331"/>
          </a:xfrm>
          <a:prstGeom prst="rect">
            <a:avLst/>
          </a:prstGeom>
          <a:noFill/>
        </p:spPr>
        <p:txBody>
          <a:bodyPr wrap="none" rtlCol="0">
            <a:spAutoFit/>
          </a:bodyPr>
          <a:lstStyle/>
          <a:p>
            <a:pPr algn="ctr"/>
            <a:r>
              <a:rPr lang="en-US" dirty="0" smtClean="0"/>
              <a:t>Information </a:t>
            </a:r>
          </a:p>
          <a:p>
            <a:pPr algn="ctr"/>
            <a:r>
              <a:rPr lang="en-US" dirty="0" smtClean="0"/>
              <a:t>Sources</a:t>
            </a:r>
            <a:endParaRPr lang="en-US" dirty="0"/>
          </a:p>
        </p:txBody>
      </p:sp>
      <p:sp>
        <p:nvSpPr>
          <p:cNvPr id="18" name="TextBox 17"/>
          <p:cNvSpPr txBox="1"/>
          <p:nvPr/>
        </p:nvSpPr>
        <p:spPr>
          <a:xfrm>
            <a:off x="4015044" y="2666301"/>
            <a:ext cx="1326004" cy="369332"/>
          </a:xfrm>
          <a:prstGeom prst="rect">
            <a:avLst/>
          </a:prstGeom>
          <a:noFill/>
        </p:spPr>
        <p:txBody>
          <a:bodyPr wrap="none" rtlCol="0">
            <a:spAutoFit/>
          </a:bodyPr>
          <a:lstStyle/>
          <a:p>
            <a:pPr algn="ctr"/>
            <a:r>
              <a:rPr lang="en-US" dirty="0" smtClean="0"/>
              <a:t>Leadership</a:t>
            </a:r>
            <a:endParaRPr lang="en-US" dirty="0"/>
          </a:p>
        </p:txBody>
      </p:sp>
      <p:sp>
        <p:nvSpPr>
          <p:cNvPr id="19" name="TextBox 18"/>
          <p:cNvSpPr txBox="1"/>
          <p:nvPr/>
        </p:nvSpPr>
        <p:spPr>
          <a:xfrm>
            <a:off x="1291807" y="5421586"/>
            <a:ext cx="1236237" cy="369332"/>
          </a:xfrm>
          <a:prstGeom prst="rect">
            <a:avLst/>
          </a:prstGeom>
          <a:noFill/>
        </p:spPr>
        <p:txBody>
          <a:bodyPr wrap="none" rtlCol="0">
            <a:spAutoFit/>
          </a:bodyPr>
          <a:lstStyle/>
          <a:p>
            <a:pPr algn="ctr"/>
            <a:r>
              <a:rPr lang="en-US" dirty="0" smtClean="0"/>
              <a:t>Standards</a:t>
            </a:r>
            <a:endParaRPr lang="en-US" dirty="0"/>
          </a:p>
        </p:txBody>
      </p:sp>
      <p:sp>
        <p:nvSpPr>
          <p:cNvPr id="7" name="Vertical Scroll 6"/>
          <p:cNvSpPr/>
          <p:nvPr/>
        </p:nvSpPr>
        <p:spPr>
          <a:xfrm>
            <a:off x="1291807" y="4612106"/>
            <a:ext cx="1226388" cy="786397"/>
          </a:xfrm>
          <a:prstGeom prst="verticalScroll">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60543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web site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
            <a:ext cx="9210675" cy="653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7056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heard</a:t>
            </a:r>
            <a:endParaRPr lang="en-US" dirty="0"/>
          </a:p>
        </p:txBody>
      </p:sp>
      <p:sp>
        <p:nvSpPr>
          <p:cNvPr id="3" name="Content Placeholder 2"/>
          <p:cNvSpPr>
            <a:spLocks noGrp="1"/>
          </p:cNvSpPr>
          <p:nvPr>
            <p:ph sz="quarter" idx="1"/>
          </p:nvPr>
        </p:nvSpPr>
        <p:spPr/>
        <p:txBody>
          <a:bodyPr>
            <a:normAutofit fontScale="62500" lnSpcReduction="20000"/>
          </a:bodyPr>
          <a:lstStyle/>
          <a:p>
            <a:r>
              <a:rPr lang="en-US" dirty="0" smtClean="0"/>
              <a:t>Call to action from the highest levels of government</a:t>
            </a:r>
          </a:p>
          <a:p>
            <a:r>
              <a:rPr lang="en-US" dirty="0" smtClean="0"/>
              <a:t>Threats to critical infrastructure</a:t>
            </a:r>
          </a:p>
          <a:p>
            <a:r>
              <a:rPr lang="en-US" dirty="0" smtClean="0"/>
              <a:t>Insider threats</a:t>
            </a:r>
          </a:p>
          <a:p>
            <a:r>
              <a:rPr lang="en-US" dirty="0" smtClean="0"/>
              <a:t>Blended attacks – the 70%</a:t>
            </a:r>
          </a:p>
          <a:p>
            <a:r>
              <a:rPr lang="en-US" dirty="0" smtClean="0"/>
              <a:t>Counterintelligence &amp; defense</a:t>
            </a:r>
          </a:p>
          <a:p>
            <a:r>
              <a:rPr lang="en-US" dirty="0" smtClean="0"/>
              <a:t>Information as a national asset</a:t>
            </a:r>
          </a:p>
          <a:p>
            <a:r>
              <a:rPr lang="en-US" dirty="0" smtClean="0"/>
              <a:t>All threats, all hazards</a:t>
            </a:r>
          </a:p>
          <a:p>
            <a:r>
              <a:rPr lang="en-US" dirty="0" smtClean="0"/>
              <a:t>Understand your critical assets,. Costs of complexity, Change of processes</a:t>
            </a:r>
            <a:endParaRPr lang="en-US" dirty="0" smtClean="0"/>
          </a:p>
          <a:p>
            <a:r>
              <a:rPr lang="en-US" dirty="0" smtClean="0"/>
              <a:t>Threats </a:t>
            </a:r>
            <a:r>
              <a:rPr lang="en-US" dirty="0" smtClean="0"/>
              <a:t>to retail across cyber and physical</a:t>
            </a:r>
          </a:p>
          <a:p>
            <a:r>
              <a:rPr lang="en-US" dirty="0" smtClean="0"/>
              <a:t>The challenge of securing complex systems</a:t>
            </a:r>
          </a:p>
          <a:p>
            <a:r>
              <a:rPr lang="en-US" dirty="0" smtClean="0"/>
              <a:t>The challenges of situational awareness across domains</a:t>
            </a:r>
          </a:p>
          <a:p>
            <a:r>
              <a:rPr lang="en-US" dirty="0" smtClean="0"/>
              <a:t>All source threats to industry and government</a:t>
            </a:r>
          </a:p>
          <a:p>
            <a:r>
              <a:rPr lang="en-US" dirty="0" smtClean="0"/>
              <a:t>Importance of secure and trusted supply chains</a:t>
            </a:r>
          </a:p>
          <a:p>
            <a:r>
              <a:rPr lang="en-US" dirty="0" smtClean="0"/>
              <a:t>Regular reports of cyber and physical </a:t>
            </a:r>
            <a:r>
              <a:rPr lang="en-US" dirty="0" smtClean="0"/>
              <a:t>attacks</a:t>
            </a:r>
          </a:p>
          <a:p>
            <a:r>
              <a:rPr lang="en-US" dirty="0" smtClean="0"/>
              <a:t>Patterns in massive data </a:t>
            </a:r>
            <a:r>
              <a:rPr lang="en-US" smtClean="0"/>
              <a:t>at extreme </a:t>
            </a:r>
            <a:r>
              <a:rPr lang="en-US" dirty="0" smtClean="0"/>
              <a:t>speeds</a:t>
            </a:r>
            <a:endParaRPr lang="en-US" dirty="0" smtClean="0"/>
          </a:p>
          <a:p>
            <a:r>
              <a:rPr lang="en-US" dirty="0" smtClean="0"/>
              <a:t>Security is a team sport</a:t>
            </a:r>
            <a:endParaRPr lang="en-US" dirty="0" smtClean="0"/>
          </a:p>
          <a:p>
            <a:endParaRPr lang="en-US" dirty="0"/>
          </a:p>
          <a:p>
            <a:r>
              <a:rPr lang="en-US" dirty="0" smtClean="0"/>
              <a:t>So what can we do about it?</a:t>
            </a:r>
          </a:p>
          <a:p>
            <a:endParaRPr lang="en-US" dirty="0" smtClean="0"/>
          </a:p>
          <a:p>
            <a:endParaRPr lang="en-US" dirty="0"/>
          </a:p>
        </p:txBody>
      </p:sp>
    </p:spTree>
    <p:extLst>
      <p:ext uri="{BB962C8B-B14F-4D97-AF65-F5344CB8AC3E}">
        <p14:creationId xmlns:p14="http://schemas.microsoft.com/office/powerpoint/2010/main" val="2514247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734" y="3945118"/>
            <a:ext cx="5560449" cy="131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Example of structuring risk information</a:t>
            </a:r>
            <a:endParaRPr lang="en-US" dirty="0"/>
          </a:p>
        </p:txBody>
      </p:sp>
      <p:sp>
        <p:nvSpPr>
          <p:cNvPr id="4" name="TextBox 3"/>
          <p:cNvSpPr txBox="1"/>
          <p:nvPr/>
        </p:nvSpPr>
        <p:spPr>
          <a:xfrm>
            <a:off x="1676400" y="1308315"/>
            <a:ext cx="5562599" cy="923330"/>
          </a:xfrm>
          <a:prstGeom prst="rect">
            <a:avLst/>
          </a:prstGeom>
          <a:noFill/>
        </p:spPr>
        <p:txBody>
          <a:bodyPr wrap="square" rtlCol="0">
            <a:spAutoFit/>
          </a:bodyPr>
          <a:lstStyle/>
          <a:p>
            <a:r>
              <a:rPr lang="en-US" dirty="0"/>
              <a:t>In January 2015 Massachusetts faced the Hazard of major winter storms across the region.</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572" y="2667000"/>
            <a:ext cx="3676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a:off x="2741371" y="1981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formalized as</a:t>
            </a:r>
            <a:endParaRPr lang="en-US" dirty="0"/>
          </a:p>
        </p:txBody>
      </p:sp>
      <p:sp>
        <p:nvSpPr>
          <p:cNvPr id="8" name="Down Arrow 7"/>
          <p:cNvSpPr/>
          <p:nvPr/>
        </p:nvSpPr>
        <p:spPr>
          <a:xfrm>
            <a:off x="2784119" y="3448050"/>
            <a:ext cx="3009900" cy="6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defined by</a:t>
            </a:r>
            <a:endParaRPr lang="en-US" dirty="0"/>
          </a:p>
        </p:txBody>
      </p:sp>
      <p:sp>
        <p:nvSpPr>
          <p:cNvPr id="6" name="Rounded Rectangular Callout 5"/>
          <p:cNvSpPr/>
          <p:nvPr/>
        </p:nvSpPr>
        <p:spPr>
          <a:xfrm>
            <a:off x="125171" y="3965947"/>
            <a:ext cx="2616200" cy="1066800"/>
          </a:xfrm>
          <a:prstGeom prst="wedgeRoundRectCallout">
            <a:avLst>
              <a:gd name="adj1" fmla="val 36687"/>
              <a:gd name="adj2" fmla="val 107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 data syntax and vocabulary</a:t>
            </a:r>
            <a:endParaRPr lang="en-US" sz="1600" dirty="0"/>
          </a:p>
        </p:txBody>
      </p:sp>
      <p:sp>
        <p:nvSpPr>
          <p:cNvPr id="9" name="Flowchart: Document 8"/>
          <p:cNvSpPr/>
          <p:nvPr/>
        </p:nvSpPr>
        <p:spPr>
          <a:xfrm>
            <a:off x="1676400" y="5562600"/>
            <a:ext cx="5799317" cy="607557"/>
          </a:xfrm>
          <a:prstGeom prst="flowChartDocumen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&lt;</a:t>
            </a:r>
            <a:r>
              <a:rPr lang="en-US" sz="1400" dirty="0" err="1"/>
              <a:t>drn:PotentialDanger</a:t>
            </a:r>
            <a:r>
              <a:rPr lang="en-US" sz="1400" dirty="0"/>
              <a:t>&gt;Major winter storms&lt;/</a:t>
            </a:r>
            <a:r>
              <a:rPr lang="en-US" sz="1400" dirty="0" err="1"/>
              <a:t>drn:PotentialDanger</a:t>
            </a:r>
            <a:r>
              <a:rPr lang="en-US" sz="1400" dirty="0"/>
              <a:t>&gt;</a:t>
            </a:r>
          </a:p>
        </p:txBody>
      </p:sp>
      <p:sp>
        <p:nvSpPr>
          <p:cNvPr id="13" name="Down Arrow 12"/>
          <p:cNvSpPr/>
          <p:nvPr/>
        </p:nvSpPr>
        <p:spPr>
          <a:xfrm>
            <a:off x="2784119" y="4648200"/>
            <a:ext cx="3009900" cy="836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Maps To</a:t>
            </a:r>
            <a:endParaRPr lang="en-US" dirty="0"/>
          </a:p>
        </p:txBody>
      </p:sp>
    </p:spTree>
    <p:extLst>
      <p:ext uri="{BB962C8B-B14F-4D97-AF65-F5344CB8AC3E}">
        <p14:creationId xmlns:p14="http://schemas.microsoft.com/office/powerpoint/2010/main" val="1907867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Potential Storm? Who said this?</a:t>
            </a:r>
            <a:endParaRPr lang="en-US" dirty="0"/>
          </a:p>
        </p:txBody>
      </p:sp>
      <p:pic>
        <p:nvPicPr>
          <p:cNvPr id="3" name="Picture -410558100.jpg" descr="-410558100.jpg"/>
          <p:cNvPicPr preferRelativeResize="0">
            <a:picLocks/>
          </p:cNvPicPr>
          <p:nvPr/>
        </p:nvPicPr>
        <p:blipFill>
          <a:blip r:embed="rId2" cstate="print"/>
          <a:stretch>
            <a:fillRect/>
          </a:stretch>
        </p:blipFill>
        <p:spPr>
          <a:xfrm>
            <a:off x="1143000" y="1219200"/>
            <a:ext cx="6934200" cy="5181600"/>
          </a:xfrm>
          <a:prstGeom prst="rect">
            <a:avLst/>
          </a:prstGeom>
        </p:spPr>
      </p:pic>
    </p:spTree>
    <p:extLst>
      <p:ext uri="{BB962C8B-B14F-4D97-AF65-F5344CB8AC3E}">
        <p14:creationId xmlns:p14="http://schemas.microsoft.com/office/powerpoint/2010/main" val="2365610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6" y="1130300"/>
            <a:ext cx="7423455" cy="344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Real-world events relate to the concepts</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87" y="3364084"/>
            <a:ext cx="6589713" cy="374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flipV="1">
            <a:off x="1676401" y="2782592"/>
            <a:ext cx="1219199" cy="1103608"/>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483030" y="2782592"/>
            <a:ext cx="1289370" cy="1103608"/>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41960" y="4419600"/>
            <a:ext cx="2267883" cy="2059432"/>
            <a:chOff x="441960" y="4419600"/>
            <a:chExt cx="2267883" cy="2059432"/>
          </a:xfrm>
        </p:grpSpPr>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 y="4726012"/>
              <a:ext cx="1637118" cy="1753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Arrow Connector 15"/>
            <p:cNvCxnSpPr/>
            <p:nvPr/>
          </p:nvCxnSpPr>
          <p:spPr>
            <a:xfrm flipV="1">
              <a:off x="1260519" y="4419600"/>
              <a:ext cx="0" cy="457200"/>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828800" y="5410200"/>
              <a:ext cx="881043" cy="68580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flipH="1" flipV="1">
            <a:off x="1676401" y="4419600"/>
            <a:ext cx="1066799" cy="990601"/>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69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57200"/>
          </a:xfrm>
        </p:spPr>
        <p:txBody>
          <a:bodyPr>
            <a:normAutofit fontScale="90000"/>
          </a:bodyPr>
          <a:lstStyle/>
          <a:p>
            <a:r>
              <a:rPr lang="en-US" dirty="0" smtClean="0"/>
              <a:t>Response Concepts</a:t>
            </a:r>
            <a:endParaRPr lang="en-US" dirty="0"/>
          </a:p>
        </p:txBody>
      </p:sp>
      <p:pic>
        <p:nvPicPr>
          <p:cNvPr id="3" name="Picture 10532619.jpg" descr="10532619.jpg"/>
          <p:cNvPicPr preferRelativeResize="0">
            <a:picLocks/>
          </p:cNvPicPr>
          <p:nvPr/>
        </p:nvPicPr>
        <p:blipFill>
          <a:blip r:embed="rId2" cstate="print"/>
          <a:stretch>
            <a:fillRect/>
          </a:stretch>
        </p:blipFill>
        <p:spPr>
          <a:xfrm>
            <a:off x="76200" y="685800"/>
            <a:ext cx="9144000" cy="6172200"/>
          </a:xfrm>
          <a:prstGeom prst="rect">
            <a:avLst/>
          </a:prstGeom>
        </p:spPr>
      </p:pic>
    </p:spTree>
    <p:extLst>
      <p:ext uri="{BB962C8B-B14F-4D97-AF65-F5344CB8AC3E}">
        <p14:creationId xmlns:p14="http://schemas.microsoft.com/office/powerpoint/2010/main" val="617218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concepts relate</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095375"/>
            <a:ext cx="9163050" cy="576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75159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Mapping</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8241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38" y="1035832"/>
            <a:ext cx="77152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STIX Mapping fragment</a:t>
            </a:r>
            <a:endParaRPr lang="en-US" dirty="0"/>
          </a:p>
        </p:txBody>
      </p:sp>
      <p:sp>
        <p:nvSpPr>
          <p:cNvPr id="3" name="TextBox 2"/>
          <p:cNvSpPr txBox="1"/>
          <p:nvPr/>
        </p:nvSpPr>
        <p:spPr>
          <a:xfrm>
            <a:off x="782039" y="5751576"/>
            <a:ext cx="7699049" cy="369332"/>
          </a:xfrm>
          <a:prstGeom prst="rect">
            <a:avLst/>
          </a:prstGeom>
          <a:noFill/>
        </p:spPr>
        <p:txBody>
          <a:bodyPr wrap="square" rtlCol="0">
            <a:spAutoFit/>
          </a:bodyPr>
          <a:lstStyle/>
          <a:p>
            <a:r>
              <a:rPr lang="en-US" dirty="0" smtClean="0"/>
              <a:t>Note: Complete mapping rules are more complex</a:t>
            </a:r>
            <a:endParaRPr lang="en-US" dirty="0"/>
          </a:p>
        </p:txBody>
      </p:sp>
    </p:spTree>
    <p:extLst>
      <p:ext uri="{BB962C8B-B14F-4D97-AF65-F5344CB8AC3E}">
        <p14:creationId xmlns:p14="http://schemas.microsoft.com/office/powerpoint/2010/main" val="2413514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68" y="783427"/>
            <a:ext cx="6129973" cy="548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Corresponding NIEM Subset of interest</a:t>
            </a:r>
            <a:endParaRPr lang="en-US" dirty="0"/>
          </a:p>
        </p:txBody>
      </p:sp>
      <p:sp>
        <p:nvSpPr>
          <p:cNvPr id="3" name="Left Brace 2"/>
          <p:cNvSpPr/>
          <p:nvPr/>
        </p:nvSpPr>
        <p:spPr>
          <a:xfrm>
            <a:off x="1956816" y="1094822"/>
            <a:ext cx="1078992" cy="26907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64849" y="1883664"/>
            <a:ext cx="1491968" cy="1384995"/>
          </a:xfrm>
          <a:prstGeom prst="rect">
            <a:avLst/>
          </a:prstGeom>
          <a:noFill/>
        </p:spPr>
        <p:txBody>
          <a:bodyPr wrap="square" rtlCol="0">
            <a:spAutoFit/>
          </a:bodyPr>
          <a:lstStyle/>
          <a:p>
            <a:r>
              <a:rPr lang="en-US" sz="1400" dirty="0" smtClean="0"/>
              <a:t>Multiple classes representing an incident due to the way NIEM segments domains</a:t>
            </a:r>
            <a:endParaRPr lang="en-US" sz="1400" dirty="0"/>
          </a:p>
        </p:txBody>
      </p:sp>
    </p:spTree>
    <p:extLst>
      <p:ext uri="{BB962C8B-B14F-4D97-AF65-F5344CB8AC3E}">
        <p14:creationId xmlns:p14="http://schemas.microsoft.com/office/powerpoint/2010/main" val="11835361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076325"/>
            <a:ext cx="8124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56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smtClean="0"/>
              <a:t>stix:Incident</a:t>
            </a:r>
            <a:r>
              <a:rPr lang="en-US" sz="1200" dirty="0" smtClean="0"/>
              <a:t> id="example:incident-fd56fb34-af59-47b3-95cf-7baaaa53fe93" timestamp="2014-08-28T16:42:52.859547+00:00" </a:t>
            </a:r>
            <a:r>
              <a:rPr lang="en-US" sz="1200" dirty="0" err="1" smtClean="0"/>
              <a:t>xsi:type</a:t>
            </a:r>
            <a:r>
              <a:rPr lang="en-US" sz="1200" dirty="0" smtClean="0"/>
              <a:t>='</a:t>
            </a:r>
            <a:r>
              <a:rPr lang="en-US" sz="1200" dirty="0" err="1" smtClean="0"/>
              <a:t>incident:</a:t>
            </a:r>
            <a:r>
              <a:rPr lang="en-US" sz="1200" b="1" dirty="0" err="1" smtClean="0">
                <a:solidFill>
                  <a:srgbClr val="00B0F0"/>
                </a:solidFill>
              </a:rPr>
              <a:t>IncidentTyp</a:t>
            </a:r>
            <a:r>
              <a:rPr lang="en-US" sz="1200" b="1" dirty="0" err="1" smtClean="0"/>
              <a:t>e</a:t>
            </a:r>
            <a:r>
              <a:rPr lang="en-US" sz="1200" dirty="0" smtClean="0"/>
              <a:t>' version="1.1.1"&gt; </a:t>
            </a:r>
          </a:p>
          <a:p>
            <a:r>
              <a:rPr lang="en-US" sz="1200" dirty="0" smtClean="0"/>
              <a:t>	&lt;</a:t>
            </a:r>
            <a:r>
              <a:rPr lang="en-US" sz="1200" dirty="0" err="1" smtClean="0"/>
              <a:t>incident:Title</a:t>
            </a:r>
            <a:r>
              <a:rPr lang="en-US" sz="1200" dirty="0" smtClean="0"/>
              <a:t>&gt;</a:t>
            </a:r>
            <a:r>
              <a:rPr lang="en-US" sz="1200" b="1" dirty="0" smtClean="0">
                <a:solidFill>
                  <a:srgbClr val="00B0F0"/>
                </a:solidFill>
              </a:rPr>
              <a:t>Breach of Canary Corp</a:t>
            </a:r>
            <a:r>
              <a:rPr lang="en-US" sz="1200" dirty="0" smtClean="0"/>
              <a:t>&lt;/</a:t>
            </a:r>
            <a:r>
              <a:rPr lang="en-US" sz="1200" dirty="0" err="1" smtClean="0"/>
              <a:t>incident:Title</a:t>
            </a:r>
            <a:r>
              <a:rPr lang="en-US" sz="1200" dirty="0" smtClean="0"/>
              <a:t>&gt; </a:t>
            </a:r>
          </a:p>
          <a:p>
            <a:r>
              <a:rPr lang="en-US" sz="1200" dirty="0" smtClean="0"/>
              <a:t>	&lt;</a:t>
            </a:r>
            <a:r>
              <a:rPr lang="en-US" sz="1200" dirty="0" err="1" smtClean="0"/>
              <a:t>incident:Time</a:t>
            </a:r>
            <a:r>
              <a:rPr lang="en-US" sz="1200" dirty="0" smtClean="0"/>
              <a:t>&gt; </a:t>
            </a:r>
          </a:p>
          <a:p>
            <a:r>
              <a:rPr lang="en-US" sz="1200" dirty="0" smtClean="0"/>
              <a:t>		&lt;</a:t>
            </a:r>
            <a:r>
              <a:rPr lang="en-US" sz="1200" dirty="0" err="1" smtClean="0"/>
              <a:t>incident:Incident_Discovery</a:t>
            </a:r>
            <a:r>
              <a:rPr lang="en-US" sz="1200" dirty="0" smtClean="0"/>
              <a:t> precision="second"&gt;2013-01-13T00:00:00&lt;/</a:t>
            </a:r>
            <a:r>
              <a:rPr lang="en-US" sz="1200" dirty="0" err="1" smtClean="0"/>
              <a:t>incident:Incident_Discovery</a:t>
            </a:r>
            <a:r>
              <a:rPr lang="en-US" sz="1200" dirty="0" smtClean="0"/>
              <a:t>&gt; </a:t>
            </a:r>
          </a:p>
          <a:p>
            <a:r>
              <a:rPr lang="en-US" sz="1200" dirty="0" smtClean="0"/>
              <a:t>	&lt;/</a:t>
            </a:r>
            <a:r>
              <a:rPr lang="en-US" sz="1200" dirty="0" err="1" smtClean="0"/>
              <a:t>incident:Time</a:t>
            </a:r>
            <a:r>
              <a:rPr lang="en-US" sz="1200" dirty="0" smtClean="0"/>
              <a:t>&gt; </a:t>
            </a:r>
          </a:p>
          <a:p>
            <a:r>
              <a:rPr lang="en-US" sz="1200" dirty="0" smtClean="0"/>
              <a:t>	&lt;</a:t>
            </a:r>
            <a:r>
              <a:rPr lang="en-US" sz="1200" dirty="0" err="1" smtClean="0"/>
              <a:t>incident:Description</a:t>
            </a:r>
            <a:r>
              <a:rPr lang="en-US" sz="1200" dirty="0" smtClean="0"/>
              <a:t>&gt;</a:t>
            </a:r>
            <a:r>
              <a:rPr lang="en-US" sz="1200" b="1" dirty="0" smtClean="0">
                <a:solidFill>
                  <a:srgbClr val="00B0F0"/>
                </a:solidFill>
              </a:rPr>
              <a:t>Intrusion into enterprise network</a:t>
            </a:r>
            <a:r>
              <a:rPr lang="en-US" sz="1200" dirty="0" smtClean="0"/>
              <a:t>&lt;/</a:t>
            </a:r>
            <a:r>
              <a:rPr lang="en-US" sz="1200" dirty="0" err="1" smtClean="0"/>
              <a:t>incident:Description</a:t>
            </a:r>
            <a:r>
              <a:rPr lang="en-US" sz="1200" dirty="0" smtClean="0"/>
              <a:t>&gt; </a:t>
            </a:r>
          </a:p>
          <a:p>
            <a:r>
              <a:rPr lang="en-US" sz="1200" dirty="0" smtClean="0"/>
              <a:t>	&lt;</a:t>
            </a:r>
            <a:r>
              <a:rPr lang="en-US" sz="1200" dirty="0" err="1" smtClean="0"/>
              <a:t>incident:Reporter</a:t>
            </a:r>
            <a:r>
              <a:rPr lang="en-US" sz="1200" dirty="0" smtClean="0"/>
              <a:t>&gt; </a:t>
            </a:r>
          </a:p>
          <a:p>
            <a:r>
              <a:rPr lang="en-US" sz="1200" dirty="0" smtClean="0"/>
              <a:t>		&lt;</a:t>
            </a:r>
            <a:r>
              <a:rPr lang="en-US" sz="1200" dirty="0" err="1" smtClean="0"/>
              <a:t>stixCommon:Description</a:t>
            </a:r>
            <a:r>
              <a:rPr lang="en-US" sz="1200" dirty="0" smtClean="0"/>
              <a:t>&gt;The person who reported it&lt;/</a:t>
            </a:r>
            <a:r>
              <a:rPr lang="en-US" sz="1200" dirty="0" err="1" smtClean="0"/>
              <a:t>stixCommon:Description</a:t>
            </a:r>
            <a:r>
              <a:rPr lang="en-US" sz="1200" dirty="0" smtClean="0"/>
              <a:t>&gt; </a:t>
            </a:r>
          </a:p>
          <a:p>
            <a:r>
              <a:rPr lang="en-US" sz="1200" dirty="0" smtClean="0"/>
              <a:t>		&lt;</a:t>
            </a:r>
            <a:r>
              <a:rPr lang="en-US" sz="1200" dirty="0" err="1" smtClean="0"/>
              <a:t>stixCommon:Identity</a:t>
            </a:r>
            <a:r>
              <a:rPr lang="en-US" sz="1200" dirty="0" smtClean="0"/>
              <a:t> id="example:Identity-5db269cf-e603-4df9-ae8c-51ff295abfaa"&gt; </a:t>
            </a:r>
          </a:p>
          <a:p>
            <a:r>
              <a:rPr lang="en-US" sz="1200" dirty="0" smtClean="0"/>
              <a:t>			&lt;</a:t>
            </a:r>
            <a:r>
              <a:rPr lang="en-US" sz="1200" dirty="0" err="1" smtClean="0"/>
              <a:t>stixCommon:Name</a:t>
            </a:r>
            <a:r>
              <a:rPr lang="en-US" sz="1200" dirty="0" smtClean="0"/>
              <a:t>&gt;Sample Investigations, LLC&lt;/</a:t>
            </a:r>
            <a:r>
              <a:rPr lang="en-US" sz="1200" dirty="0" err="1" smtClean="0"/>
              <a:t>stixCommon:Name</a:t>
            </a:r>
            <a:r>
              <a:rPr lang="en-US" sz="1200" dirty="0" smtClean="0"/>
              <a:t>&gt; </a:t>
            </a:r>
          </a:p>
          <a:p>
            <a:r>
              <a:rPr lang="en-US" sz="1200" dirty="0" smtClean="0"/>
              <a:t>		&lt;/</a:t>
            </a:r>
            <a:r>
              <a:rPr lang="en-US" sz="1200" dirty="0" err="1" smtClean="0"/>
              <a:t>stixCommon:Identity</a:t>
            </a:r>
            <a:r>
              <a:rPr lang="en-US" sz="1200" dirty="0" smtClean="0"/>
              <a:t>&gt; </a:t>
            </a:r>
          </a:p>
          <a:p>
            <a:pPr lvl="1"/>
            <a:r>
              <a:rPr lang="en-US" sz="1200" dirty="0" smtClean="0"/>
              <a:t>	&lt;</a:t>
            </a:r>
            <a:r>
              <a:rPr lang="en-US" sz="1200" dirty="0" err="1" smtClean="0"/>
              <a:t>stixCommon:Time</a:t>
            </a:r>
            <a:r>
              <a:rPr lang="en-US" sz="1200" dirty="0" smtClean="0"/>
              <a:t>&gt; </a:t>
            </a:r>
          </a:p>
          <a:p>
            <a:pPr lvl="1"/>
            <a:r>
              <a:rPr lang="en-US" sz="1200" dirty="0" smtClean="0"/>
              <a:t>		&lt;</a:t>
            </a:r>
            <a:r>
              <a:rPr lang="en-US" sz="1200" dirty="0" err="1" smtClean="0"/>
              <a:t>cyboxCommon:Produced_Time</a:t>
            </a:r>
            <a:r>
              <a:rPr lang="en-US" sz="1200" dirty="0" smtClean="0"/>
              <a:t>&gt;2014-03-11T00:00:00&lt;/</a:t>
            </a:r>
            <a:r>
              <a:rPr lang="en-US" sz="1200" dirty="0" err="1" smtClean="0"/>
              <a:t>cyboxCommon:Produced_Time</a:t>
            </a:r>
            <a:r>
              <a:rPr lang="en-US" sz="1200" dirty="0" smtClean="0"/>
              <a:t>&gt; </a:t>
            </a:r>
          </a:p>
          <a:p>
            <a:pPr lvl="1"/>
            <a:r>
              <a:rPr lang="en-US" sz="1200" dirty="0" smtClean="0"/>
              <a:t>	&lt;/</a:t>
            </a:r>
            <a:r>
              <a:rPr lang="en-US" sz="1200" dirty="0" err="1" smtClean="0"/>
              <a:t>stixCommon:Time</a:t>
            </a:r>
            <a:r>
              <a:rPr lang="en-US" sz="1200" dirty="0" smtClean="0"/>
              <a:t>&gt; </a:t>
            </a:r>
          </a:p>
          <a:p>
            <a:r>
              <a:rPr lang="en-US" sz="1200" dirty="0" smtClean="0"/>
              <a:t>	&lt;/</a:t>
            </a:r>
            <a:r>
              <a:rPr lang="en-US" sz="1200" dirty="0" err="1" smtClean="0"/>
              <a:t>incident:Reporter</a:t>
            </a:r>
            <a:r>
              <a:rPr lang="en-US" sz="1200" dirty="0" smtClean="0"/>
              <a:t>&gt; </a:t>
            </a:r>
          </a:p>
          <a:p>
            <a:r>
              <a:rPr lang="en-US" sz="1200" dirty="0" smtClean="0"/>
              <a:t>	&lt;</a:t>
            </a:r>
            <a:r>
              <a:rPr lang="en-US" sz="1200" dirty="0" err="1" smtClean="0"/>
              <a:t>incident:</a:t>
            </a:r>
            <a:r>
              <a:rPr lang="en-US" sz="1200" b="1" dirty="0" err="1" smtClean="0"/>
              <a:t>Victim</a:t>
            </a:r>
            <a:r>
              <a:rPr lang="en-US" sz="1200" dirty="0" smtClean="0"/>
              <a:t> id="example:Identity-c85082f3-bc04-43c8-a000-e0c1d0f2c045"&gt; </a:t>
            </a:r>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Corp</a:t>
            </a:r>
            <a:r>
              <a:rPr lang="en-US" sz="1200" dirty="0" smtClean="0"/>
              <a:t>&lt;/</a:t>
            </a:r>
            <a:r>
              <a:rPr lang="en-US" sz="1200" dirty="0" err="1" smtClean="0"/>
              <a:t>stixCommon:Name</a:t>
            </a:r>
            <a:r>
              <a:rPr lang="en-US" sz="1200" dirty="0" smtClean="0"/>
              <a:t>&gt; </a:t>
            </a:r>
          </a:p>
          <a:p>
            <a:pPr lvl="1"/>
            <a:r>
              <a:rPr lang="en-US" sz="1200" dirty="0" smtClean="0"/>
              <a:t>&lt;/</a:t>
            </a:r>
            <a:r>
              <a:rPr lang="en-US" sz="1200" dirty="0" err="1" smtClean="0"/>
              <a:t>incident:Victim</a:t>
            </a:r>
            <a:r>
              <a:rPr lang="en-US" sz="1200" dirty="0" smtClean="0"/>
              <a:t>&gt; </a:t>
            </a:r>
          </a:p>
          <a:p>
            <a:r>
              <a:rPr lang="en-US" sz="1200" dirty="0" smtClean="0"/>
              <a:t>	&lt;</a:t>
            </a:r>
            <a:r>
              <a:rPr lang="en-US" sz="1200" dirty="0" err="1" smtClean="0"/>
              <a:t>incident:Impact_Assessment</a:t>
            </a:r>
            <a:r>
              <a:rPr lang="en-US" sz="1200" dirty="0" smtClean="0"/>
              <a:t>&gt; </a:t>
            </a:r>
          </a:p>
          <a:p>
            <a:pPr lvl="2"/>
            <a:r>
              <a:rPr lang="en-US" sz="1200" dirty="0" smtClean="0"/>
              <a:t>&lt;</a:t>
            </a:r>
            <a:r>
              <a:rPr lang="en-US" sz="1200" dirty="0" err="1" smtClean="0"/>
              <a:t>incident:Effects</a:t>
            </a:r>
            <a:r>
              <a:rPr lang="en-US" sz="1200" dirty="0" smtClean="0"/>
              <a:t>&gt; </a:t>
            </a:r>
          </a:p>
          <a:p>
            <a:pPr lvl="2"/>
            <a:r>
              <a:rPr lang="en-US" sz="1200" dirty="0" smtClean="0"/>
              <a:t>	&lt;</a:t>
            </a:r>
            <a:r>
              <a:rPr lang="en-US" sz="1200" dirty="0" err="1" smtClean="0"/>
              <a:t>incident:Effect</a:t>
            </a:r>
            <a:r>
              <a:rPr lang="en-US" sz="1200" dirty="0" smtClean="0"/>
              <a:t> </a:t>
            </a:r>
            <a:r>
              <a:rPr lang="en-US" sz="1200" dirty="0" err="1" smtClean="0"/>
              <a:t>xsi:type</a:t>
            </a:r>
            <a:r>
              <a:rPr lang="en-US" sz="1200" dirty="0" smtClean="0"/>
              <a:t>="stixVocabs:IncidentEffectVocab-1.0"&gt;Financial Loss&lt;/</a:t>
            </a:r>
            <a:r>
              <a:rPr lang="en-US" sz="1200" dirty="0" err="1" smtClean="0"/>
              <a:t>incident:Effect</a:t>
            </a:r>
            <a:r>
              <a:rPr lang="en-US" sz="1200" dirty="0" smtClean="0"/>
              <a:t>&gt; </a:t>
            </a:r>
          </a:p>
          <a:p>
            <a:pPr lvl="2"/>
            <a:r>
              <a:rPr lang="en-US" sz="1200" dirty="0" smtClean="0"/>
              <a:t>&lt;/</a:t>
            </a:r>
            <a:r>
              <a:rPr lang="en-US" sz="1200" dirty="0" err="1" smtClean="0"/>
              <a:t>incident:Effects</a:t>
            </a:r>
            <a:r>
              <a:rPr lang="en-US" sz="1200" dirty="0" smtClean="0"/>
              <a:t>&gt; </a:t>
            </a:r>
          </a:p>
          <a:p>
            <a:pPr lvl="1"/>
            <a:r>
              <a:rPr lang="en-US" sz="1200" dirty="0" smtClean="0"/>
              <a:t>&lt;/</a:t>
            </a:r>
            <a:r>
              <a:rPr lang="en-US" sz="1200" dirty="0" err="1" smtClean="0"/>
              <a:t>incident:Impact_Assessment</a:t>
            </a:r>
            <a:r>
              <a:rPr lang="en-US" sz="1200" dirty="0" smtClean="0"/>
              <a:t>&gt; </a:t>
            </a:r>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smtClean="0"/>
              <a:t>incident:Confidence</a:t>
            </a:r>
            <a:r>
              <a:rPr lang="en-US" sz="1200" dirty="0" smtClean="0"/>
              <a:t>&gt; </a:t>
            </a:r>
          </a:p>
          <a:p>
            <a:r>
              <a:rPr lang="en-US" sz="1200" dirty="0" smtClean="0"/>
              <a:t>&lt;/</a:t>
            </a:r>
            <a:r>
              <a:rPr lang="en-US" sz="1200" dirty="0" err="1" smtClean="0"/>
              <a:t>stix:Incident</a:t>
            </a:r>
            <a:r>
              <a:rPr lang="en-US" sz="1200" dirty="0" smtClean="0"/>
              <a:t>&gt; </a:t>
            </a:r>
          </a:p>
        </p:txBody>
      </p:sp>
    </p:spTree>
    <p:extLst>
      <p:ext uri="{BB962C8B-B14F-4D97-AF65-F5344CB8AC3E}">
        <p14:creationId xmlns:p14="http://schemas.microsoft.com/office/powerpoint/2010/main" val="32647755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a:bodyPr>
          <a:lstStyle/>
          <a:p>
            <a:r>
              <a:rPr lang="en-US" dirty="0" smtClean="0"/>
              <a:t>Goal: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Tree>
    <p:extLst>
      <p:ext uri="{BB962C8B-B14F-4D97-AF65-F5344CB8AC3E}">
        <p14:creationId xmlns:p14="http://schemas.microsoft.com/office/powerpoint/2010/main" val="282694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143254"/>
            <a:ext cx="8016240" cy="669378"/>
          </a:xfrm>
        </p:spPr>
        <p:txBody>
          <a:bodyPr>
            <a:normAutofit fontScale="90000"/>
          </a:bodyPr>
          <a:lstStyle/>
          <a:p>
            <a:r>
              <a:rPr lang="en-US" dirty="0" smtClean="0"/>
              <a:t>Notional Model Mapping Instances</a:t>
            </a:r>
            <a:endParaRPr lang="en-US" dirty="0"/>
          </a:p>
        </p:txBody>
      </p:sp>
      <p:sp>
        <p:nvSpPr>
          <p:cNvPr id="3" name="TextBox 2"/>
          <p:cNvSpPr txBox="1"/>
          <p:nvPr/>
        </p:nvSpPr>
        <p:spPr>
          <a:xfrm>
            <a:off x="292608" y="2161425"/>
            <a:ext cx="1581913" cy="1384995"/>
          </a:xfrm>
          <a:prstGeom prst="rect">
            <a:avLst/>
          </a:prstGeom>
          <a:noFill/>
        </p:spPr>
        <p:txBody>
          <a:bodyPr wrap="square" rtlCol="0">
            <a:spAutoFit/>
          </a:bodyPr>
          <a:lstStyle/>
          <a:p>
            <a:r>
              <a:rPr lang="en-US" sz="1400" dirty="0" smtClean="0"/>
              <a:t>Note: Conceptual instances are “virtual”, no actual instances are necessarily created.</a:t>
            </a:r>
            <a:endParaRPr lang="en-US" sz="1400"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5" y="812632"/>
            <a:ext cx="6983220" cy="54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608" y="905351"/>
            <a:ext cx="1248156" cy="7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627632" y="1106424"/>
            <a:ext cx="386843" cy="35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607" y="5274222"/>
            <a:ext cx="1784715" cy="4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ent Arrow 4"/>
          <p:cNvSpPr/>
          <p:nvPr/>
        </p:nvSpPr>
        <p:spPr>
          <a:xfrm rot="16200000" flipH="1">
            <a:off x="1300313" y="4453128"/>
            <a:ext cx="782654" cy="8595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9756" y="1589270"/>
            <a:ext cx="894797" cy="276999"/>
          </a:xfrm>
          <a:prstGeom prst="rect">
            <a:avLst/>
          </a:prstGeom>
          <a:noFill/>
        </p:spPr>
        <p:txBody>
          <a:bodyPr wrap="none" rtlCol="0">
            <a:spAutoFit/>
          </a:bodyPr>
          <a:lstStyle/>
          <a:p>
            <a:r>
              <a:rPr lang="en-US" sz="1200" dirty="0" smtClean="0"/>
              <a:t>STIX Data</a:t>
            </a:r>
            <a:endParaRPr lang="en-US" sz="1200" dirty="0"/>
          </a:p>
        </p:txBody>
      </p:sp>
      <p:sp>
        <p:nvSpPr>
          <p:cNvPr id="15" name="TextBox 14"/>
          <p:cNvSpPr txBox="1"/>
          <p:nvPr/>
        </p:nvSpPr>
        <p:spPr>
          <a:xfrm>
            <a:off x="600444" y="5734624"/>
            <a:ext cx="936475" cy="276999"/>
          </a:xfrm>
          <a:prstGeom prst="rect">
            <a:avLst/>
          </a:prstGeom>
          <a:noFill/>
        </p:spPr>
        <p:txBody>
          <a:bodyPr wrap="none" rtlCol="0">
            <a:spAutoFit/>
          </a:bodyPr>
          <a:lstStyle/>
          <a:p>
            <a:r>
              <a:rPr lang="en-US" sz="1200" dirty="0" smtClean="0"/>
              <a:t>NIEM Data</a:t>
            </a:r>
            <a:endParaRPr lang="en-US" sz="1200" dirty="0"/>
          </a:p>
        </p:txBody>
      </p:sp>
    </p:spTree>
    <p:extLst>
      <p:ext uri="{BB962C8B-B14F-4D97-AF65-F5344CB8AC3E}">
        <p14:creationId xmlns:p14="http://schemas.microsoft.com/office/powerpoint/2010/main" val="23483148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NIEM Data</a:t>
            </a:r>
            <a:endParaRPr lang="en-US" dirty="0"/>
          </a:p>
        </p:txBody>
      </p:sp>
      <p:sp>
        <p:nvSpPr>
          <p:cNvPr id="3" name="Rectangle 2"/>
          <p:cNvSpPr/>
          <p:nvPr/>
        </p:nvSpPr>
        <p:spPr>
          <a:xfrm>
            <a:off x="301752" y="1449396"/>
            <a:ext cx="8412480" cy="2246769"/>
          </a:xfrm>
          <a:prstGeom prst="rect">
            <a:avLst/>
          </a:prstGeom>
        </p:spPr>
        <p:txBody>
          <a:bodyPr wrap="square">
            <a:spAutoFit/>
          </a:bodyPr>
          <a:lstStyle/>
          <a:p>
            <a:r>
              <a:rPr lang="en-US" sz="1400" dirty="0" smtClean="0"/>
              <a:t>&lt;</a:t>
            </a:r>
            <a:r>
              <a:rPr lang="en-US" sz="1400" dirty="0" err="1"/>
              <a:t>Q_:Incident</a:t>
            </a:r>
            <a:r>
              <a:rPr lang="en-US" sz="1400" dirty="0"/>
              <a:t> </a:t>
            </a:r>
            <a:r>
              <a:rPr lang="en-US" sz="1400" dirty="0" smtClean="0"/>
              <a:t>&gt;</a:t>
            </a:r>
          </a:p>
          <a:p>
            <a:pPr lvl="1"/>
            <a:r>
              <a:rPr lang="en-US" sz="1400" dirty="0" smtClean="0"/>
              <a:t>&lt;</a:t>
            </a:r>
            <a:r>
              <a:rPr lang="en-US" sz="1400" dirty="0" err="1" smtClean="0"/>
              <a:t>nc:IncidentObservationText</a:t>
            </a:r>
            <a:r>
              <a:rPr lang="en-US" sz="1400" dirty="0" smtClean="0"/>
              <a:t>&gt;</a:t>
            </a:r>
            <a:r>
              <a:rPr lang="en-US" sz="1400" b="1" dirty="0" smtClean="0">
                <a:solidFill>
                  <a:srgbClr val="00B050"/>
                </a:solidFill>
              </a:rPr>
              <a:t>Intrusion </a:t>
            </a:r>
            <a:r>
              <a:rPr lang="en-US" sz="1400" b="1" dirty="0">
                <a:solidFill>
                  <a:srgbClr val="00B050"/>
                </a:solidFill>
              </a:rPr>
              <a:t>into enterprise network</a:t>
            </a:r>
            <a:r>
              <a:rPr lang="en-US" sz="1400" dirty="0"/>
              <a:t>&lt;/</a:t>
            </a:r>
            <a:r>
              <a:rPr lang="en-US" sz="1400" dirty="0" err="1"/>
              <a:t>nc:IncidentObservationText</a:t>
            </a:r>
            <a:r>
              <a:rPr lang="en-US" sz="1400" dirty="0" smtClean="0"/>
              <a:t>&gt;</a:t>
            </a:r>
          </a:p>
          <a:p>
            <a:pPr lvl="1"/>
            <a:r>
              <a:rPr lang="en-US" sz="1400" dirty="0" smtClean="0"/>
              <a:t>&lt;</a:t>
            </a:r>
            <a:r>
              <a:rPr lang="en-US" sz="1400" dirty="0" err="1"/>
              <a:t>j:IncidentAugmentation</a:t>
            </a:r>
            <a:r>
              <a:rPr lang="en-US" sz="1400" dirty="0"/>
              <a:t> </a:t>
            </a:r>
            <a:r>
              <a:rPr lang="en-US" sz="1400" dirty="0" smtClean="0"/>
              <a:t>&gt;</a:t>
            </a:r>
          </a:p>
          <a:p>
            <a:pPr lvl="2"/>
            <a:r>
              <a:rPr lang="en-US" sz="1400" dirty="0" smtClean="0"/>
              <a:t>&lt;</a:t>
            </a:r>
            <a:r>
              <a:rPr lang="en-US" sz="1400" dirty="0" err="1"/>
              <a:t>j:IncidentVictim</a:t>
            </a:r>
            <a:r>
              <a:rPr lang="en-US" sz="1400" dirty="0"/>
              <a:t> </a:t>
            </a:r>
            <a:r>
              <a:rPr lang="en-US" sz="1400" dirty="0" smtClean="0"/>
              <a:t>&gt;</a:t>
            </a:r>
          </a:p>
          <a:p>
            <a:pPr lvl="3"/>
            <a:r>
              <a:rPr lang="en-US" sz="1400" dirty="0" smtClean="0"/>
              <a:t>&lt;</a:t>
            </a:r>
            <a:r>
              <a:rPr lang="en-US" sz="1400" dirty="0" err="1"/>
              <a:t>j:VictimOrganization</a:t>
            </a:r>
            <a:r>
              <a:rPr lang="en-US" sz="1400" dirty="0"/>
              <a:t>  </a:t>
            </a:r>
            <a:r>
              <a:rPr lang="en-US" sz="1400" dirty="0" err="1"/>
              <a:t>xsi:type</a:t>
            </a:r>
            <a:r>
              <a:rPr lang="en-US" sz="1400" dirty="0"/>
              <a:t>="</a:t>
            </a:r>
            <a:r>
              <a:rPr lang="en-US" sz="1400" dirty="0" err="1"/>
              <a:t>nc:OrganizationType</a:t>
            </a:r>
            <a:r>
              <a:rPr lang="en-US" sz="1400" dirty="0" smtClean="0"/>
              <a:t>"&gt;</a:t>
            </a:r>
          </a:p>
          <a:p>
            <a:pPr lvl="4"/>
            <a:r>
              <a:rPr lang="en-US" sz="1400" dirty="0" smtClean="0"/>
              <a:t>&lt;</a:t>
            </a:r>
            <a:r>
              <a:rPr lang="en-US" sz="1400" dirty="0" err="1" smtClean="0"/>
              <a:t>nc:OrganizationName</a:t>
            </a:r>
            <a:r>
              <a:rPr lang="en-US" sz="1400" dirty="0" smtClean="0"/>
              <a:t>&gt;</a:t>
            </a:r>
            <a:r>
              <a:rPr lang="en-US" sz="1400" b="1" dirty="0" smtClean="0">
                <a:solidFill>
                  <a:srgbClr val="00B050"/>
                </a:solidFill>
              </a:rPr>
              <a:t>Canary </a:t>
            </a:r>
            <a:r>
              <a:rPr lang="en-US" sz="1400" b="1" dirty="0">
                <a:solidFill>
                  <a:srgbClr val="00B050"/>
                </a:solidFill>
              </a:rPr>
              <a:t>Corp</a:t>
            </a:r>
            <a:r>
              <a:rPr lang="en-US" sz="1400" dirty="0"/>
              <a:t>&lt;/</a:t>
            </a:r>
            <a:r>
              <a:rPr lang="en-US" sz="1400" dirty="0" err="1"/>
              <a:t>nc:OrganizationName</a:t>
            </a:r>
            <a:r>
              <a:rPr lang="en-US" sz="1400" dirty="0" smtClean="0"/>
              <a:t>&gt;</a:t>
            </a:r>
          </a:p>
          <a:p>
            <a:pPr lvl="3"/>
            <a:r>
              <a:rPr lang="en-US" sz="1400" dirty="0" smtClean="0"/>
              <a:t>&lt;/</a:t>
            </a:r>
            <a:r>
              <a:rPr lang="en-US" sz="1400" dirty="0" err="1"/>
              <a:t>j:VictimOrganization</a:t>
            </a:r>
            <a:r>
              <a:rPr lang="en-US" sz="1400" dirty="0" smtClean="0"/>
              <a:t>&gt;</a:t>
            </a:r>
          </a:p>
          <a:p>
            <a:pPr lvl="2"/>
            <a:r>
              <a:rPr lang="en-US" sz="1400" dirty="0" smtClean="0"/>
              <a:t>&lt;/</a:t>
            </a:r>
            <a:r>
              <a:rPr lang="en-US" sz="1400" dirty="0" err="1"/>
              <a:t>j:IncidentVictim</a:t>
            </a:r>
            <a:r>
              <a:rPr lang="en-US" sz="1400" dirty="0" smtClean="0"/>
              <a:t>&gt;</a:t>
            </a:r>
          </a:p>
          <a:p>
            <a:pPr lvl="1"/>
            <a:r>
              <a:rPr lang="en-US" sz="1400" dirty="0" smtClean="0"/>
              <a:t>&lt;/</a:t>
            </a:r>
            <a:r>
              <a:rPr lang="en-US" sz="1400" dirty="0" err="1"/>
              <a:t>j:IncidentAugmentation</a:t>
            </a:r>
            <a:r>
              <a:rPr lang="en-US" sz="1400" dirty="0" smtClean="0"/>
              <a:t>&gt;</a:t>
            </a:r>
          </a:p>
          <a:p>
            <a:r>
              <a:rPr lang="en-US" sz="1400" dirty="0" smtClean="0"/>
              <a:t>&lt;/</a:t>
            </a:r>
            <a:r>
              <a:rPr lang="en-US" sz="1400" dirty="0" err="1"/>
              <a:t>Q_:Incident</a:t>
            </a:r>
            <a:r>
              <a:rPr lang="en-US" sz="1400" dirty="0"/>
              <a:t>&gt;	</a:t>
            </a:r>
          </a:p>
        </p:txBody>
      </p:sp>
      <p:sp>
        <p:nvSpPr>
          <p:cNvPr id="4" name="TextBox 3"/>
          <p:cNvSpPr txBox="1"/>
          <p:nvPr/>
        </p:nvSpPr>
        <p:spPr>
          <a:xfrm>
            <a:off x="2116463" y="4399571"/>
            <a:ext cx="4783058" cy="1477328"/>
          </a:xfrm>
          <a:prstGeom prst="rect">
            <a:avLst/>
          </a:prstGeom>
          <a:noFill/>
        </p:spPr>
        <p:txBody>
          <a:bodyPr wrap="square" rtlCol="0">
            <a:spAutoFit/>
          </a:bodyPr>
          <a:lstStyle/>
          <a:p>
            <a:r>
              <a:rPr lang="en-US" dirty="0" smtClean="0"/>
              <a:t>Note that only elements of interest that have a correspondence between STIX and NIEM are mapped. However, this kind of summary may be what is needed by, for example, law enforcement.</a:t>
            </a:r>
            <a:endParaRPr lang="en-US" dirty="0"/>
          </a:p>
        </p:txBody>
      </p:sp>
    </p:spTree>
    <p:extLst>
      <p:ext uri="{BB962C8B-B14F-4D97-AF65-F5344CB8AC3E}">
        <p14:creationId xmlns:p14="http://schemas.microsoft.com/office/powerpoint/2010/main" val="37175391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Threat / Risk and data</a:t>
            </a:r>
            <a:endParaRPr lang="en-US" dirty="0"/>
          </a:p>
        </p:txBody>
      </p:sp>
      <p:sp>
        <p:nvSpPr>
          <p:cNvPr id="4" name="Content Placeholder 3"/>
          <p:cNvSpPr>
            <a:spLocks noGrp="1"/>
          </p:cNvSpPr>
          <p:nvPr>
            <p:ph sz="quarter" idx="1"/>
          </p:nvPr>
        </p:nvSpPr>
        <p:spPr/>
        <p:txBody>
          <a:bodyPr/>
          <a:lstStyle/>
          <a:p>
            <a:r>
              <a:rPr lang="en-US" dirty="0" smtClean="0"/>
              <a:t>The threat risk specification does not create yet another data format</a:t>
            </a:r>
          </a:p>
          <a:p>
            <a:r>
              <a:rPr lang="en-US" dirty="0" smtClean="0"/>
              <a:t>It maps to and from existing data, such as STIX, NIEM, EDXL and others</a:t>
            </a:r>
          </a:p>
          <a:p>
            <a:r>
              <a:rPr lang="en-US" dirty="0" smtClean="0"/>
              <a:t>Remember – our goal is federation and interoperability </a:t>
            </a:r>
            <a:r>
              <a:rPr lang="en-US" i="1" u="sng" dirty="0" smtClean="0"/>
              <a:t>across</a:t>
            </a:r>
            <a:r>
              <a:rPr lang="en-US" dirty="0" smtClean="0"/>
              <a:t> domains, disciplines and technologies.</a:t>
            </a:r>
          </a:p>
          <a:p>
            <a:r>
              <a:rPr lang="en-US" dirty="0" smtClean="0"/>
              <a:t>Each concept we want to share or federate is mapped, but we do not try and map the details of interest to those “inside” the domain – they are fine where they are. </a:t>
            </a:r>
            <a:endParaRPr lang="en-US" dirty="0"/>
          </a:p>
        </p:txBody>
      </p:sp>
    </p:spTree>
    <p:extLst>
      <p:ext uri="{BB962C8B-B14F-4D97-AF65-F5344CB8AC3E}">
        <p14:creationId xmlns:p14="http://schemas.microsoft.com/office/powerpoint/2010/main" val="3416868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Patterns</a:t>
            </a:r>
            <a:endParaRPr lang="en-US" dirty="0"/>
          </a:p>
        </p:txBody>
      </p:sp>
      <p:sp>
        <p:nvSpPr>
          <p:cNvPr id="4" name="Content Placeholder 3"/>
          <p:cNvSpPr>
            <a:spLocks noGrp="1"/>
          </p:cNvSpPr>
          <p:nvPr>
            <p:ph sz="quarter" idx="1"/>
          </p:nvPr>
        </p:nvSpPr>
        <p:spPr/>
        <p:txBody>
          <a:bodyPr>
            <a:normAutofit/>
          </a:bodyPr>
          <a:lstStyle/>
          <a:p>
            <a:r>
              <a:rPr lang="en-US" sz="2400" dirty="0" smtClean="0"/>
              <a:t>Technology implementations make the specification real – create the capability</a:t>
            </a:r>
          </a:p>
          <a:p>
            <a:r>
              <a:rPr lang="en-US" sz="2400" dirty="0" smtClean="0"/>
              <a:t>Multiple technologies could be used</a:t>
            </a:r>
          </a:p>
          <a:p>
            <a:pPr lvl="1"/>
            <a:r>
              <a:rPr lang="en-US" sz="2000" dirty="0" smtClean="0"/>
              <a:t>Big data</a:t>
            </a:r>
          </a:p>
          <a:p>
            <a:pPr lvl="1"/>
            <a:r>
              <a:rPr lang="en-US" sz="2000" dirty="0" smtClean="0"/>
              <a:t>Semantic Web</a:t>
            </a:r>
          </a:p>
          <a:p>
            <a:pPr lvl="1"/>
            <a:r>
              <a:rPr lang="en-US" sz="2000" dirty="0" smtClean="0"/>
              <a:t>Ontologies</a:t>
            </a:r>
          </a:p>
          <a:p>
            <a:pPr lvl="1"/>
            <a:r>
              <a:rPr lang="en-US" sz="2000" dirty="0" smtClean="0"/>
              <a:t>Rules</a:t>
            </a:r>
          </a:p>
          <a:p>
            <a:pPr lvl="1"/>
            <a:r>
              <a:rPr lang="en-US" sz="2000" dirty="0" smtClean="0"/>
              <a:t>Information Brokers</a:t>
            </a:r>
          </a:p>
          <a:p>
            <a:pPr lvl="1"/>
            <a:r>
              <a:rPr lang="en-US" sz="2000" dirty="0" smtClean="0"/>
              <a:t>Analytics Engines</a:t>
            </a:r>
          </a:p>
          <a:p>
            <a:pPr lvl="1"/>
            <a:r>
              <a:rPr lang="en-US" sz="2000" dirty="0" smtClean="0"/>
              <a:t>Simulation Engines</a:t>
            </a:r>
          </a:p>
          <a:p>
            <a:pPr lvl="1"/>
            <a:r>
              <a:rPr lang="en-US" sz="2000" dirty="0" smtClean="0"/>
              <a:t>Graph, XML </a:t>
            </a:r>
            <a:r>
              <a:rPr lang="en-US" sz="2000" dirty="0" smtClean="0"/>
              <a:t>and/or </a:t>
            </a:r>
            <a:r>
              <a:rPr lang="en-US" sz="2000" dirty="0" smtClean="0"/>
              <a:t>Relational  Database</a:t>
            </a:r>
            <a:endParaRPr lang="en-US" sz="2000" dirty="0"/>
          </a:p>
        </p:txBody>
      </p:sp>
      <p:pic>
        <p:nvPicPr>
          <p:cNvPr id="7170" name="Picture 2" descr="C:\Users\Cory\AppData\Local\Microsoft\Windows\Temporary Internet Files\Content.IE5\WDSA5HEU\critical_thinking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4267200"/>
            <a:ext cx="2057400" cy="159003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6172200" y="2057400"/>
            <a:ext cx="2895600" cy="1752600"/>
          </a:xfrm>
          <a:prstGeom prst="cloudCallout">
            <a:avLst>
              <a:gd name="adj1" fmla="val -14185"/>
              <a:gd name="adj2" fmla="val 74170"/>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5">
                    <a:lumMod val="50000"/>
                  </a:schemeClr>
                </a:solidFill>
              </a:rPr>
              <a:t>The standard does not limit the technologies used to implement it</a:t>
            </a:r>
            <a:endParaRPr lang="en-US" sz="1600" dirty="0">
              <a:solidFill>
                <a:schemeClr val="accent5">
                  <a:lumMod val="50000"/>
                </a:schemeClr>
              </a:solidFill>
            </a:endParaRPr>
          </a:p>
        </p:txBody>
      </p:sp>
    </p:spTree>
    <p:extLst>
      <p:ext uri="{BB962C8B-B14F-4D97-AF65-F5344CB8AC3E}">
        <p14:creationId xmlns:p14="http://schemas.microsoft.com/office/powerpoint/2010/main" val="606224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a:t>
            </a:r>
            <a:endParaRPr lang="en-US" dirty="0"/>
          </a:p>
        </p:txBody>
      </p:sp>
      <p:sp>
        <p:nvSpPr>
          <p:cNvPr id="4" name="Content Placeholder 3"/>
          <p:cNvSpPr>
            <a:spLocks noGrp="1"/>
          </p:cNvSpPr>
          <p:nvPr>
            <p:ph sz="half" idx="1"/>
          </p:nvPr>
        </p:nvSpPr>
        <p:spPr/>
        <p:txBody>
          <a:bodyPr>
            <a:normAutofit fontScale="85000" lnSpcReduction="20000"/>
          </a:bodyPr>
          <a:lstStyle/>
          <a:p>
            <a:pPr marL="0" indent="0">
              <a:buNone/>
            </a:pPr>
            <a:r>
              <a:rPr lang="en-US" dirty="0" smtClean="0"/>
              <a:t>Conceptual Model</a:t>
            </a:r>
          </a:p>
          <a:p>
            <a:pPr marL="0" indent="0">
              <a:buNone/>
            </a:pPr>
            <a:r>
              <a:rPr lang="en-US" dirty="0" smtClean="0"/>
              <a:t>	Synthesizes Input from NIEM, STIX, OGC and others</a:t>
            </a:r>
          </a:p>
          <a:p>
            <a:pPr marL="0" indent="0">
              <a:buNone/>
            </a:pPr>
            <a:r>
              <a:rPr lang="en-US" dirty="0"/>
              <a:t>	</a:t>
            </a:r>
            <a:r>
              <a:rPr lang="en-US" dirty="0" smtClean="0"/>
              <a:t>Multiple use cases</a:t>
            </a:r>
          </a:p>
          <a:p>
            <a:pPr marL="0" indent="0">
              <a:buNone/>
            </a:pPr>
            <a:r>
              <a:rPr lang="en-US" dirty="0"/>
              <a:t>	</a:t>
            </a:r>
            <a:r>
              <a:rPr lang="en-US" dirty="0" smtClean="0"/>
              <a:t>Results in a solid draft foundational model</a:t>
            </a:r>
          </a:p>
          <a:p>
            <a:pPr marL="0" indent="0">
              <a:buNone/>
            </a:pPr>
            <a:r>
              <a:rPr lang="en-US" dirty="0" smtClean="0"/>
              <a:t>Mappings</a:t>
            </a:r>
          </a:p>
          <a:p>
            <a:pPr marL="0" indent="0">
              <a:buNone/>
            </a:pPr>
            <a:r>
              <a:rPr lang="en-US" dirty="0"/>
              <a:t>	</a:t>
            </a:r>
            <a:r>
              <a:rPr lang="en-US" dirty="0" smtClean="0"/>
              <a:t>Mappings are in-progress</a:t>
            </a:r>
          </a:p>
          <a:p>
            <a:pPr marL="0" indent="0">
              <a:buNone/>
            </a:pPr>
            <a:r>
              <a:rPr lang="en-US" dirty="0"/>
              <a:t>	</a:t>
            </a:r>
            <a:r>
              <a:rPr lang="en-US" dirty="0" smtClean="0"/>
              <a:t>Most are information</a:t>
            </a:r>
          </a:p>
          <a:p>
            <a:pPr marL="0" indent="0">
              <a:buNone/>
            </a:pPr>
            <a:r>
              <a:rPr lang="en-US" dirty="0"/>
              <a:t>	</a:t>
            </a:r>
            <a:r>
              <a:rPr lang="en-US" dirty="0" smtClean="0"/>
              <a:t>STIX has early prototype</a:t>
            </a:r>
          </a:p>
          <a:p>
            <a:pPr marL="0" indent="0">
              <a:buNone/>
            </a:pPr>
            <a:r>
              <a:rPr lang="en-US" dirty="0" smtClean="0"/>
              <a:t>Specification</a:t>
            </a:r>
          </a:p>
          <a:p>
            <a:pPr marL="0" indent="0">
              <a:buNone/>
            </a:pPr>
            <a:r>
              <a:rPr lang="en-US" dirty="0"/>
              <a:t>	</a:t>
            </a:r>
            <a:r>
              <a:rPr lang="en-US" dirty="0" smtClean="0"/>
              <a:t>Draft initial specification is available on threatrisk.org</a:t>
            </a:r>
          </a:p>
          <a:p>
            <a:pPr marL="0" indent="0">
              <a:buNone/>
            </a:pPr>
            <a:r>
              <a:rPr lang="en-US" dirty="0"/>
              <a:t>	</a:t>
            </a:r>
            <a:r>
              <a:rPr lang="en-US" dirty="0" smtClean="0"/>
              <a:t>Initial proposals will be submitted to OMG in May 2015</a:t>
            </a:r>
          </a:p>
          <a:p>
            <a:pPr marL="0" indent="0">
              <a:buNone/>
            </a:pPr>
            <a:endParaRPr lang="en-US" dirty="0" smtClean="0"/>
          </a:p>
          <a:p>
            <a:pPr marL="0" indent="0">
              <a:buNone/>
            </a:pPr>
            <a:endParaRPr lang="en-US" dirty="0" smtClean="0"/>
          </a:p>
          <a:p>
            <a:pPr marL="0" indent="0">
              <a:buNone/>
            </a:pPr>
            <a:r>
              <a:rPr lang="en-US" dirty="0"/>
              <a:t>	</a:t>
            </a:r>
          </a:p>
        </p:txBody>
      </p:sp>
    </p:spTree>
    <p:extLst>
      <p:ext uri="{BB962C8B-B14F-4D97-AF65-F5344CB8AC3E}">
        <p14:creationId xmlns:p14="http://schemas.microsoft.com/office/powerpoint/2010/main" val="1295123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sz="quarter" idx="4294967295"/>
            <p:extLst>
              <p:ext uri="{D42A27DB-BD31-4B8C-83A1-F6EECF244321}">
                <p14:modId xmlns:p14="http://schemas.microsoft.com/office/powerpoint/2010/main" val="1180077917"/>
              </p:ext>
            </p:extLst>
          </p:nvPr>
        </p:nvGraphicFramePr>
        <p:xfrm>
          <a:off x="0" y="1600200"/>
          <a:ext cx="8980714" cy="166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p:cNvSpPr>
            <a:spLocks noGrp="1"/>
          </p:cNvSpPr>
          <p:nvPr>
            <p:ph type="dt" sz="half" idx="4294967295"/>
          </p:nvPr>
        </p:nvSpPr>
        <p:spPr>
          <a:xfrm>
            <a:off x="352426" y="6543676"/>
            <a:ext cx="1466850" cy="247650"/>
          </a:xfrm>
          <a:prstGeom prst="rect">
            <a:avLst/>
          </a:prstGeom>
        </p:spPr>
        <p:txBody>
          <a:bodyPr/>
          <a:lstStyle/>
          <a:p>
            <a:fld id="{1F9A5793-53E3-4EFA-8FEB-3135A2F5C16E}" type="datetime1">
              <a:rPr lang="en-US" smtClean="0"/>
              <a:t>3/23/2015</a:t>
            </a:fld>
            <a:endParaRPr lang="en-US" dirty="0"/>
          </a:p>
        </p:txBody>
      </p:sp>
      <p:sp>
        <p:nvSpPr>
          <p:cNvPr id="4" name="Slide Number Placeholder 3"/>
          <p:cNvSpPr>
            <a:spLocks noGrp="1"/>
          </p:cNvSpPr>
          <p:nvPr>
            <p:ph type="sldNum" sz="quarter" idx="4294967295"/>
          </p:nvPr>
        </p:nvSpPr>
        <p:spPr>
          <a:xfrm>
            <a:off x="7886700" y="6543676"/>
            <a:ext cx="876300" cy="247650"/>
          </a:xfrm>
          <a:prstGeom prst="rect">
            <a:avLst/>
          </a:prstGeom>
        </p:spPr>
        <p:txBody>
          <a:bodyPr/>
          <a:lstStyle/>
          <a:p>
            <a:fld id="{C5349D12-3EF0-44B0-8484-0F10BE0E01DA}" type="slidenum">
              <a:rPr lang="en-US" smtClean="0"/>
              <a:t>35</a:t>
            </a:fld>
            <a:endParaRPr lang="en-US" dirty="0"/>
          </a:p>
        </p:txBody>
      </p:sp>
      <p:sp>
        <p:nvSpPr>
          <p:cNvPr id="5" name="Footer Placeholder 4"/>
          <p:cNvSpPr>
            <a:spLocks noGrp="1"/>
          </p:cNvSpPr>
          <p:nvPr>
            <p:ph type="ftr" sz="quarter" idx="4294967295"/>
          </p:nvPr>
        </p:nvSpPr>
        <p:spPr>
          <a:xfrm>
            <a:off x="1809749" y="6543676"/>
            <a:ext cx="4086225" cy="247650"/>
          </a:xfrm>
          <a:prstGeom prst="rect">
            <a:avLst/>
          </a:prstGeom>
        </p:spPr>
        <p:txBody>
          <a:bodyPr/>
          <a:lstStyle/>
          <a:p>
            <a:r>
              <a:rPr lang="en-US" dirty="0" smtClean="0"/>
              <a:t>Threat &amp; Risk</a:t>
            </a:r>
            <a:endParaRPr lang="en-US" dirty="0"/>
          </a:p>
        </p:txBody>
      </p:sp>
      <p:sp>
        <p:nvSpPr>
          <p:cNvPr id="8" name="Title 7"/>
          <p:cNvSpPr>
            <a:spLocks noGrp="1"/>
          </p:cNvSpPr>
          <p:nvPr>
            <p:ph type="title"/>
          </p:nvPr>
        </p:nvSpPr>
        <p:spPr>
          <a:xfrm>
            <a:off x="432585" y="192958"/>
            <a:ext cx="7680960" cy="645242"/>
          </a:xfrm>
        </p:spPr>
        <p:txBody>
          <a:bodyPr>
            <a:normAutofit/>
          </a:bodyPr>
          <a:lstStyle/>
          <a:p>
            <a:r>
              <a:rPr lang="en-US" dirty="0" smtClean="0"/>
              <a:t>OMG RFP Process Time Line</a:t>
            </a:r>
            <a:endParaRPr lang="en-US" dirty="0"/>
          </a:p>
        </p:txBody>
      </p:sp>
      <p:graphicFrame>
        <p:nvGraphicFramePr>
          <p:cNvPr id="11" name="Content Placeholder 9"/>
          <p:cNvGraphicFramePr>
            <a:graphicFrameLocks/>
          </p:cNvGraphicFramePr>
          <p:nvPr>
            <p:extLst>
              <p:ext uri="{D42A27DB-BD31-4B8C-83A1-F6EECF244321}">
                <p14:modId xmlns:p14="http://schemas.microsoft.com/office/powerpoint/2010/main" val="1742345086"/>
              </p:ext>
            </p:extLst>
          </p:nvPr>
        </p:nvGraphicFramePr>
        <p:xfrm>
          <a:off x="53788" y="4055705"/>
          <a:ext cx="8991600" cy="16605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Up Arrow Callout 11"/>
          <p:cNvSpPr/>
          <p:nvPr/>
        </p:nvSpPr>
        <p:spPr>
          <a:xfrm>
            <a:off x="209006" y="2843348"/>
            <a:ext cx="914400"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June 2014</a:t>
            </a:r>
            <a:endParaRPr lang="en-US" sz="1600" dirty="0"/>
          </a:p>
        </p:txBody>
      </p:sp>
      <p:sp>
        <p:nvSpPr>
          <p:cNvPr id="13" name="Up Arrow Callout 12"/>
          <p:cNvSpPr/>
          <p:nvPr/>
        </p:nvSpPr>
        <p:spPr>
          <a:xfrm>
            <a:off x="3149684" y="2843348"/>
            <a:ext cx="1086395"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May 18th</a:t>
            </a:r>
          </a:p>
          <a:p>
            <a:pPr algn="ctr"/>
            <a:r>
              <a:rPr lang="en-US" sz="1400" dirty="0" smtClean="0"/>
              <a:t>2015</a:t>
            </a:r>
            <a:endParaRPr lang="en-US" sz="1400" dirty="0"/>
          </a:p>
        </p:txBody>
      </p:sp>
      <p:sp>
        <p:nvSpPr>
          <p:cNvPr id="14" name="Up Arrow Callout 13"/>
          <p:cNvSpPr/>
          <p:nvPr/>
        </p:nvSpPr>
        <p:spPr>
          <a:xfrm>
            <a:off x="4724400" y="2843348"/>
            <a:ext cx="914400"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Nov 9th</a:t>
            </a:r>
          </a:p>
          <a:p>
            <a:pPr algn="ctr"/>
            <a:r>
              <a:rPr lang="en-US" sz="1400" dirty="0" smtClean="0"/>
              <a:t>2015</a:t>
            </a:r>
            <a:endParaRPr lang="en-US" sz="1400" dirty="0"/>
          </a:p>
        </p:txBody>
      </p:sp>
      <p:sp>
        <p:nvSpPr>
          <p:cNvPr id="15" name="Up Arrow Callout 14"/>
          <p:cNvSpPr/>
          <p:nvPr/>
        </p:nvSpPr>
        <p:spPr>
          <a:xfrm>
            <a:off x="6824388" y="2838758"/>
            <a:ext cx="914400"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March 14 2016</a:t>
            </a:r>
            <a:endParaRPr lang="en-US" sz="1400" dirty="0"/>
          </a:p>
        </p:txBody>
      </p:sp>
      <p:sp>
        <p:nvSpPr>
          <p:cNvPr id="17" name="Up Arrow Callout 16"/>
          <p:cNvSpPr/>
          <p:nvPr/>
        </p:nvSpPr>
        <p:spPr>
          <a:xfrm>
            <a:off x="1651201" y="2843348"/>
            <a:ext cx="1208314"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March. 23</a:t>
            </a:r>
            <a:r>
              <a:rPr lang="en-US" sz="1400" baseline="30000" dirty="0"/>
              <a:t>rd</a:t>
            </a:r>
            <a:endParaRPr lang="en-US" sz="1400" dirty="0"/>
          </a:p>
          <a:p>
            <a:pPr algn="ctr"/>
            <a:r>
              <a:rPr lang="en-US" sz="1400" dirty="0"/>
              <a:t>2015</a:t>
            </a:r>
          </a:p>
        </p:txBody>
      </p:sp>
      <p:sp>
        <p:nvSpPr>
          <p:cNvPr id="18" name="Up Arrow Callout 17"/>
          <p:cNvSpPr/>
          <p:nvPr/>
        </p:nvSpPr>
        <p:spPr>
          <a:xfrm>
            <a:off x="291097" y="5296676"/>
            <a:ext cx="914400"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March 2016</a:t>
            </a:r>
            <a:endParaRPr lang="en-US" sz="1400" dirty="0"/>
          </a:p>
        </p:txBody>
      </p:sp>
      <p:sp>
        <p:nvSpPr>
          <p:cNvPr id="19" name="Up Arrow Callout 18"/>
          <p:cNvSpPr/>
          <p:nvPr/>
        </p:nvSpPr>
        <p:spPr>
          <a:xfrm>
            <a:off x="1878234" y="5296676"/>
            <a:ext cx="914400"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May 2016</a:t>
            </a:r>
          </a:p>
        </p:txBody>
      </p:sp>
      <p:sp>
        <p:nvSpPr>
          <p:cNvPr id="20" name="Up Arrow Callout 19"/>
          <p:cNvSpPr/>
          <p:nvPr/>
        </p:nvSpPr>
        <p:spPr>
          <a:xfrm>
            <a:off x="3321679" y="5296676"/>
            <a:ext cx="914400"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June 2016</a:t>
            </a:r>
          </a:p>
        </p:txBody>
      </p:sp>
      <p:sp>
        <p:nvSpPr>
          <p:cNvPr id="21" name="Up Arrow Callout 20"/>
          <p:cNvSpPr/>
          <p:nvPr/>
        </p:nvSpPr>
        <p:spPr>
          <a:xfrm>
            <a:off x="4789074" y="5296676"/>
            <a:ext cx="914400"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Thru 2016</a:t>
            </a:r>
          </a:p>
        </p:txBody>
      </p:sp>
      <p:sp>
        <p:nvSpPr>
          <p:cNvPr id="22" name="Up Arrow Callout 21"/>
          <p:cNvSpPr/>
          <p:nvPr/>
        </p:nvSpPr>
        <p:spPr>
          <a:xfrm>
            <a:off x="6225988" y="5296676"/>
            <a:ext cx="914400"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Late 2016</a:t>
            </a:r>
          </a:p>
        </p:txBody>
      </p:sp>
      <p:sp>
        <p:nvSpPr>
          <p:cNvPr id="23" name="Up Arrow Callout 22"/>
          <p:cNvSpPr/>
          <p:nvPr/>
        </p:nvSpPr>
        <p:spPr>
          <a:xfrm>
            <a:off x="7673788" y="5296676"/>
            <a:ext cx="914400" cy="762000"/>
          </a:xfrm>
          <a:prstGeom prst="upArrowCallou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Late 2016</a:t>
            </a:r>
          </a:p>
        </p:txBody>
      </p:sp>
      <p:sp>
        <p:nvSpPr>
          <p:cNvPr id="25" name="Down Arrow Callout 24"/>
          <p:cNvSpPr/>
          <p:nvPr/>
        </p:nvSpPr>
        <p:spPr>
          <a:xfrm>
            <a:off x="1386126" y="1208509"/>
            <a:ext cx="1676238" cy="838200"/>
          </a:xfrm>
          <a:prstGeom prst="downArrow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OMG TC Meeting</a:t>
            </a:r>
          </a:p>
          <a:p>
            <a:pPr algn="ctr"/>
            <a:r>
              <a:rPr lang="en-US" sz="1400" dirty="0" smtClean="0">
                <a:solidFill>
                  <a:schemeClr val="tx1"/>
                </a:solidFill>
              </a:rPr>
              <a:t>March 23</a:t>
            </a:r>
            <a:r>
              <a:rPr lang="en-US" sz="1400" baseline="30000" dirty="0" smtClean="0">
                <a:solidFill>
                  <a:schemeClr val="tx1"/>
                </a:solidFill>
              </a:rPr>
              <a:t>rd</a:t>
            </a:r>
            <a:r>
              <a:rPr lang="en-US" sz="1400" dirty="0" smtClean="0">
                <a:solidFill>
                  <a:schemeClr val="tx1"/>
                </a:solidFill>
              </a:rPr>
              <a:t> 2015</a:t>
            </a:r>
            <a:endParaRPr lang="en-US" sz="1400" dirty="0">
              <a:solidFill>
                <a:schemeClr val="tx1"/>
              </a:solidFill>
            </a:endParaRPr>
          </a:p>
        </p:txBody>
      </p:sp>
      <p:sp>
        <p:nvSpPr>
          <p:cNvPr id="26" name="Down Arrow Callout 25"/>
          <p:cNvSpPr/>
          <p:nvPr/>
        </p:nvSpPr>
        <p:spPr>
          <a:xfrm>
            <a:off x="6469071" y="1208509"/>
            <a:ext cx="2111200" cy="838200"/>
          </a:xfrm>
          <a:prstGeom prst="downArrow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OMG TC Meeting</a:t>
            </a:r>
          </a:p>
          <a:p>
            <a:pPr algn="ctr"/>
            <a:r>
              <a:rPr lang="en-US" sz="1400" dirty="0" smtClean="0">
                <a:solidFill>
                  <a:schemeClr val="tx1"/>
                </a:solidFill>
              </a:rPr>
              <a:t>March 14</a:t>
            </a:r>
            <a:r>
              <a:rPr lang="en-US" sz="1400" baseline="30000" dirty="0" smtClean="0">
                <a:solidFill>
                  <a:schemeClr val="tx1"/>
                </a:solidFill>
              </a:rPr>
              <a:t>th</a:t>
            </a:r>
            <a:r>
              <a:rPr lang="en-US" sz="1400" dirty="0" smtClean="0">
                <a:solidFill>
                  <a:schemeClr val="tx1"/>
                </a:solidFill>
              </a:rPr>
              <a:t> 2016</a:t>
            </a:r>
            <a:endParaRPr lang="en-US" sz="1400" dirty="0">
              <a:solidFill>
                <a:schemeClr val="tx1"/>
              </a:solidFill>
            </a:endParaRPr>
          </a:p>
        </p:txBody>
      </p:sp>
      <p:sp>
        <p:nvSpPr>
          <p:cNvPr id="28" name="Down Arrow Callout 27"/>
          <p:cNvSpPr/>
          <p:nvPr/>
        </p:nvSpPr>
        <p:spPr>
          <a:xfrm>
            <a:off x="3002728" y="3733800"/>
            <a:ext cx="1721672" cy="834934"/>
          </a:xfrm>
          <a:prstGeom prst="downArrow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OMG TC Meeting</a:t>
            </a:r>
          </a:p>
          <a:p>
            <a:pPr algn="ctr"/>
            <a:r>
              <a:rPr lang="en-US" sz="1400" dirty="0" smtClean="0">
                <a:solidFill>
                  <a:schemeClr val="tx1"/>
                </a:solidFill>
              </a:rPr>
              <a:t>June, 2016</a:t>
            </a:r>
            <a:endParaRPr lang="en-US" sz="1400" dirty="0">
              <a:solidFill>
                <a:schemeClr val="tx1"/>
              </a:solidFill>
            </a:endParaRPr>
          </a:p>
        </p:txBody>
      </p:sp>
      <p:sp>
        <p:nvSpPr>
          <p:cNvPr id="29" name="Down Arrow Callout 28"/>
          <p:cNvSpPr/>
          <p:nvPr/>
        </p:nvSpPr>
        <p:spPr>
          <a:xfrm>
            <a:off x="3053898" y="1208509"/>
            <a:ext cx="1580523" cy="838200"/>
          </a:xfrm>
          <a:prstGeom prst="downArrow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OMG TC Meeting</a:t>
            </a:r>
          </a:p>
          <a:p>
            <a:pPr algn="ctr"/>
            <a:r>
              <a:rPr lang="en-US" sz="1400" dirty="0" smtClean="0">
                <a:solidFill>
                  <a:schemeClr val="tx1"/>
                </a:solidFill>
              </a:rPr>
              <a:t>June 18</a:t>
            </a:r>
            <a:r>
              <a:rPr lang="en-US" sz="1400" baseline="30000" dirty="0" smtClean="0">
                <a:solidFill>
                  <a:schemeClr val="tx1"/>
                </a:solidFill>
              </a:rPr>
              <a:t>th</a:t>
            </a:r>
            <a:r>
              <a:rPr lang="en-US" sz="1400" dirty="0" smtClean="0">
                <a:solidFill>
                  <a:schemeClr val="tx1"/>
                </a:solidFill>
              </a:rPr>
              <a:t> 2015</a:t>
            </a:r>
            <a:endParaRPr lang="en-US" sz="1400" dirty="0">
              <a:solidFill>
                <a:schemeClr val="tx1"/>
              </a:solidFill>
            </a:endParaRPr>
          </a:p>
        </p:txBody>
      </p:sp>
      <p:sp>
        <p:nvSpPr>
          <p:cNvPr id="30" name="Down Arrow Callout 29"/>
          <p:cNvSpPr/>
          <p:nvPr/>
        </p:nvSpPr>
        <p:spPr>
          <a:xfrm>
            <a:off x="4634421" y="1208509"/>
            <a:ext cx="1580523" cy="838200"/>
          </a:xfrm>
          <a:prstGeom prst="downArrow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OMG TC Meeting</a:t>
            </a:r>
          </a:p>
          <a:p>
            <a:pPr algn="ctr"/>
            <a:r>
              <a:rPr lang="en-US" sz="1400" dirty="0" smtClean="0">
                <a:solidFill>
                  <a:schemeClr val="tx1"/>
                </a:solidFill>
              </a:rPr>
              <a:t>Dec. 7</a:t>
            </a:r>
            <a:r>
              <a:rPr lang="en-US" sz="1400" baseline="30000" dirty="0" smtClean="0">
                <a:solidFill>
                  <a:schemeClr val="tx1"/>
                </a:solidFill>
              </a:rPr>
              <a:t>th</a:t>
            </a:r>
            <a:r>
              <a:rPr lang="en-US" sz="1400" dirty="0" smtClean="0">
                <a:solidFill>
                  <a:schemeClr val="tx1"/>
                </a:solidFill>
              </a:rPr>
              <a:t> 2015</a:t>
            </a:r>
            <a:endParaRPr lang="en-US" sz="1400" dirty="0">
              <a:solidFill>
                <a:schemeClr val="tx1"/>
              </a:solidFill>
            </a:endParaRPr>
          </a:p>
        </p:txBody>
      </p:sp>
    </p:spTree>
    <p:extLst>
      <p:ext uri="{BB962C8B-B14F-4D97-AF65-F5344CB8AC3E}">
        <p14:creationId xmlns:p14="http://schemas.microsoft.com/office/powerpoint/2010/main" val="24281057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a:t>
            </a:r>
            <a:endParaRPr lang="en-US" dirty="0"/>
          </a:p>
        </p:txBody>
      </p:sp>
      <p:sp>
        <p:nvSpPr>
          <p:cNvPr id="3" name="Content Placeholder 2"/>
          <p:cNvSpPr>
            <a:spLocks noGrp="1"/>
          </p:cNvSpPr>
          <p:nvPr>
            <p:ph sz="half" idx="1"/>
          </p:nvPr>
        </p:nvSpPr>
        <p:spPr/>
        <p:txBody>
          <a:bodyPr>
            <a:normAutofit/>
          </a:bodyPr>
          <a:lstStyle/>
          <a:p>
            <a:r>
              <a:rPr lang="en-US" b="1" dirty="0" err="1">
                <a:solidFill>
                  <a:schemeClr val="tx1"/>
                </a:solidFill>
                <a:hlinkClick r:id="rId2"/>
              </a:rPr>
              <a:t>Demandware</a:t>
            </a:r>
            <a:r>
              <a:rPr lang="en-US" b="1" dirty="0">
                <a:solidFill>
                  <a:schemeClr val="tx1"/>
                </a:solidFill>
              </a:rPr>
              <a:t> </a:t>
            </a:r>
          </a:p>
          <a:p>
            <a:r>
              <a:rPr lang="en-US" b="1" dirty="0" smtClean="0">
                <a:solidFill>
                  <a:schemeClr val="tx1"/>
                </a:solidFill>
                <a:hlinkClick r:id="rId3"/>
              </a:rPr>
              <a:t>Model </a:t>
            </a:r>
            <a:r>
              <a:rPr lang="en-US" b="1" dirty="0">
                <a:solidFill>
                  <a:schemeClr val="tx1"/>
                </a:solidFill>
                <a:hlinkClick r:id="rId3"/>
              </a:rPr>
              <a:t>Driven Solutions</a:t>
            </a:r>
            <a:r>
              <a:rPr lang="en-US" b="1" dirty="0">
                <a:solidFill>
                  <a:schemeClr val="tx1"/>
                </a:solidFill>
              </a:rPr>
              <a:t> </a:t>
            </a:r>
          </a:p>
          <a:p>
            <a:r>
              <a:rPr lang="en-US" b="1" dirty="0" smtClean="0">
                <a:solidFill>
                  <a:schemeClr val="tx1"/>
                </a:solidFill>
                <a:hlinkClick r:id="rId4"/>
              </a:rPr>
              <a:t>KDM </a:t>
            </a:r>
            <a:r>
              <a:rPr lang="en-US" b="1" dirty="0">
                <a:solidFill>
                  <a:schemeClr val="tx1"/>
                </a:solidFill>
                <a:hlinkClick r:id="rId4"/>
              </a:rPr>
              <a:t>Analytics, Inc</a:t>
            </a:r>
            <a:r>
              <a:rPr lang="en-US" b="1" dirty="0">
                <a:solidFill>
                  <a:schemeClr val="tx1"/>
                </a:solidFill>
              </a:rPr>
              <a:t>. </a:t>
            </a:r>
          </a:p>
          <a:p>
            <a:r>
              <a:rPr lang="en-US" b="1" dirty="0" err="1" smtClean="0">
                <a:solidFill>
                  <a:schemeClr val="tx1"/>
                </a:solidFill>
                <a:hlinkClick r:id="rId5"/>
              </a:rPr>
              <a:t>LEADing</a:t>
            </a:r>
            <a:r>
              <a:rPr lang="en-US" b="1" dirty="0" smtClean="0">
                <a:solidFill>
                  <a:schemeClr val="tx1"/>
                </a:solidFill>
                <a:hlinkClick r:id="rId5"/>
              </a:rPr>
              <a:t> </a:t>
            </a:r>
            <a:r>
              <a:rPr lang="en-US" b="1" dirty="0">
                <a:solidFill>
                  <a:schemeClr val="tx1"/>
                </a:solidFill>
                <a:hlinkClick r:id="rId5"/>
              </a:rPr>
              <a:t>practice, Inc</a:t>
            </a:r>
            <a:r>
              <a:rPr lang="en-US" b="1" dirty="0">
                <a:solidFill>
                  <a:schemeClr val="tx1"/>
                </a:solidFill>
              </a:rPr>
              <a:t>. </a:t>
            </a:r>
          </a:p>
          <a:p>
            <a:r>
              <a:rPr lang="en-US" b="1" dirty="0" smtClean="0">
                <a:solidFill>
                  <a:schemeClr val="tx1"/>
                </a:solidFill>
                <a:hlinkClick r:id="rId6"/>
              </a:rPr>
              <a:t>RSA</a:t>
            </a:r>
            <a:r>
              <a:rPr lang="en-US" b="1" dirty="0">
                <a:solidFill>
                  <a:schemeClr val="tx1"/>
                </a:solidFill>
                <a:hlinkClick r:id="rId6"/>
              </a:rPr>
              <a:t>, The Security Division of EMC</a:t>
            </a:r>
            <a:r>
              <a:rPr lang="en-US" b="1" dirty="0">
                <a:solidFill>
                  <a:schemeClr val="tx1"/>
                </a:solidFill>
              </a:rPr>
              <a:t> </a:t>
            </a:r>
          </a:p>
          <a:p>
            <a:r>
              <a:rPr lang="en-US" b="1" dirty="0" smtClean="0">
                <a:solidFill>
                  <a:schemeClr val="tx1"/>
                </a:solidFill>
                <a:hlinkClick r:id="rId7"/>
              </a:rPr>
              <a:t>U.S</a:t>
            </a:r>
            <a:r>
              <a:rPr lang="en-US" b="1" dirty="0">
                <a:solidFill>
                  <a:schemeClr val="tx1"/>
                </a:solidFill>
                <a:hlinkClick r:id="rId7"/>
              </a:rPr>
              <a:t>. Information Sharing Environment PMO</a:t>
            </a:r>
            <a:r>
              <a:rPr lang="en-US" b="1" dirty="0">
                <a:solidFill>
                  <a:schemeClr val="tx1"/>
                </a:solidFill>
              </a:rPr>
              <a:t> </a:t>
            </a:r>
          </a:p>
          <a:p>
            <a:r>
              <a:rPr lang="en-US" b="1" dirty="0">
                <a:solidFill>
                  <a:schemeClr val="tx1"/>
                </a:solidFill>
                <a:hlinkClick r:id="rId8"/>
              </a:rPr>
              <a:t>U.S. National Information Sharing Model </a:t>
            </a:r>
            <a:r>
              <a:rPr lang="en-US" b="1" dirty="0" smtClean="0">
                <a:solidFill>
                  <a:schemeClr val="tx1"/>
                </a:solidFill>
                <a:hlinkClick r:id="rId8"/>
              </a:rPr>
              <a:t>(NIEM) PMO</a:t>
            </a:r>
            <a:r>
              <a:rPr lang="en-US" b="1" dirty="0" smtClean="0">
                <a:solidFill>
                  <a:schemeClr val="tx1"/>
                </a:solidFill>
              </a:rPr>
              <a:t> </a:t>
            </a:r>
            <a:endParaRPr lang="en-US" b="1" dirty="0">
              <a:solidFill>
                <a:schemeClr val="tx1"/>
              </a:solidFill>
            </a:endParaRPr>
          </a:p>
          <a:p>
            <a:r>
              <a:rPr lang="en-US" b="1" dirty="0" smtClean="0">
                <a:solidFill>
                  <a:schemeClr val="tx1"/>
                </a:solidFill>
                <a:hlinkClick r:id="rId9"/>
              </a:rPr>
              <a:t>U.S</a:t>
            </a:r>
            <a:r>
              <a:rPr lang="en-US" b="1" dirty="0">
                <a:solidFill>
                  <a:schemeClr val="tx1"/>
                </a:solidFill>
                <a:hlinkClick r:id="rId9"/>
              </a:rPr>
              <a:t>. Air force</a:t>
            </a:r>
            <a:r>
              <a:rPr lang="en-US" b="1" dirty="0">
                <a:solidFill>
                  <a:schemeClr val="tx1"/>
                </a:solidFill>
              </a:rPr>
              <a:t> </a:t>
            </a:r>
          </a:p>
          <a:p>
            <a:r>
              <a:rPr lang="en-US" b="1" dirty="0" smtClean="0">
                <a:solidFill>
                  <a:schemeClr val="tx1"/>
                </a:solidFill>
                <a:hlinkClick r:id="rId10"/>
              </a:rPr>
              <a:t>U.S</a:t>
            </a:r>
            <a:r>
              <a:rPr lang="en-US" b="1" dirty="0">
                <a:solidFill>
                  <a:schemeClr val="tx1"/>
                </a:solidFill>
                <a:hlinkClick r:id="rId10"/>
              </a:rPr>
              <a:t>. Defense Security Services</a:t>
            </a:r>
            <a:r>
              <a:rPr lang="en-US" b="1" dirty="0">
                <a:solidFill>
                  <a:schemeClr val="tx1"/>
                </a:solidFill>
              </a:rPr>
              <a:t> </a:t>
            </a:r>
          </a:p>
          <a:p>
            <a:r>
              <a:rPr lang="en-US" b="1" dirty="0" smtClean="0">
                <a:solidFill>
                  <a:schemeClr val="tx1"/>
                </a:solidFill>
                <a:hlinkClick r:id="rId11"/>
              </a:rPr>
              <a:t>California </a:t>
            </a:r>
            <a:r>
              <a:rPr lang="en-US" b="1" dirty="0">
                <a:solidFill>
                  <a:schemeClr val="tx1"/>
                </a:solidFill>
                <a:hlinkClick r:id="rId11"/>
              </a:rPr>
              <a:t>Public Safety</a:t>
            </a:r>
            <a:r>
              <a:rPr lang="en-US" b="1" dirty="0">
                <a:solidFill>
                  <a:schemeClr val="tx1"/>
                </a:solidFill>
              </a:rPr>
              <a:t> </a:t>
            </a:r>
          </a:p>
          <a:p>
            <a:endParaRPr lang="en-US" dirty="0"/>
          </a:p>
        </p:txBody>
      </p:sp>
    </p:spTree>
    <p:extLst>
      <p:ext uri="{BB962C8B-B14F-4D97-AF65-F5344CB8AC3E}">
        <p14:creationId xmlns:p14="http://schemas.microsoft.com/office/powerpoint/2010/main" val="3555044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us!</a:t>
            </a:r>
            <a:endParaRPr lang="en-US" dirty="0"/>
          </a:p>
        </p:txBody>
      </p:sp>
      <p:sp>
        <p:nvSpPr>
          <p:cNvPr id="3" name="Content Placeholder 2"/>
          <p:cNvSpPr>
            <a:spLocks noGrp="1"/>
          </p:cNvSpPr>
          <p:nvPr>
            <p:ph sz="half" idx="1"/>
          </p:nvPr>
        </p:nvSpPr>
        <p:spPr/>
        <p:txBody>
          <a:bodyPr/>
          <a:lstStyle/>
          <a:p>
            <a:r>
              <a:rPr lang="en-US" dirty="0" smtClean="0"/>
              <a:t>We are an open community focused on sharing and federating cross-domain threat and risk information</a:t>
            </a:r>
          </a:p>
          <a:p>
            <a:r>
              <a:rPr lang="en-US" dirty="0"/>
              <a:t>Participate deeply or just follow and review</a:t>
            </a:r>
          </a:p>
          <a:p>
            <a:r>
              <a:rPr lang="en-US" dirty="0" smtClean="0"/>
              <a:t>We welcome use cases, existing schema, models, data sources, data consumers, vendors…</a:t>
            </a:r>
          </a:p>
          <a:p>
            <a:endParaRPr lang="en-US" dirty="0"/>
          </a:p>
          <a:p>
            <a:r>
              <a:rPr lang="en-US" dirty="0" smtClean="0"/>
              <a:t>Talk to us!</a:t>
            </a:r>
          </a:p>
          <a:p>
            <a:r>
              <a:rPr lang="en-US" dirty="0" smtClean="0"/>
              <a:t>Or, see: </a:t>
            </a:r>
            <a:r>
              <a:rPr lang="en-US" dirty="0" smtClean="0">
                <a:hlinkClick r:id="rId2"/>
              </a:rPr>
              <a:t>http://www.threatrisk.org</a:t>
            </a:r>
            <a:endParaRPr lang="en-US" dirty="0" smtClean="0"/>
          </a:p>
          <a:p>
            <a:endParaRPr lang="en-US" dirty="0"/>
          </a:p>
          <a:p>
            <a:endParaRPr lang="en-US" dirty="0"/>
          </a:p>
        </p:txBody>
      </p:sp>
    </p:spTree>
    <p:extLst>
      <p:ext uri="{BB962C8B-B14F-4D97-AF65-F5344CB8AC3E}">
        <p14:creationId xmlns:p14="http://schemas.microsoft.com/office/powerpoint/2010/main" val="23037283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Each concept of our scenario is captured</a:t>
            </a:r>
            <a:endParaRPr lang="en-US" dirty="0"/>
          </a:p>
        </p:txBody>
      </p:sp>
      <p:pic>
        <p:nvPicPr>
          <p:cNvPr id="3" name="Picture 497935363.jpg" descr="497935363.jpg"/>
          <p:cNvPicPr preferRelativeResize="0">
            <a:picLocks/>
          </p:cNvPicPr>
          <p:nvPr/>
        </p:nvPicPr>
        <p:blipFill>
          <a:blip r:embed="rId2" cstate="print"/>
          <a:stretch>
            <a:fillRect/>
          </a:stretch>
        </p:blipFill>
        <p:spPr>
          <a:xfrm>
            <a:off x="152400" y="1364342"/>
            <a:ext cx="10668000" cy="7779657"/>
          </a:xfrm>
          <a:prstGeom prst="rect">
            <a:avLst/>
          </a:prstGeom>
        </p:spPr>
      </p:pic>
    </p:spTree>
    <p:extLst>
      <p:ext uri="{BB962C8B-B14F-4D97-AF65-F5344CB8AC3E}">
        <p14:creationId xmlns:p14="http://schemas.microsoft.com/office/powerpoint/2010/main" val="11009030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concepts</a:t>
            </a:r>
            <a:endParaRPr lang="en-US" dirty="0"/>
          </a:p>
        </p:txBody>
      </p:sp>
      <p:pic>
        <p:nvPicPr>
          <p:cNvPr id="3" name="Picture 35568835.jpg" descr="35568835.jpg"/>
          <p:cNvPicPr preferRelativeResize="0">
            <a:picLocks/>
          </p:cNvPicPr>
          <p:nvPr/>
        </p:nvPicPr>
        <p:blipFill>
          <a:blip r:embed="rId2" cstate="print"/>
          <a:stretch>
            <a:fillRect/>
          </a:stretch>
        </p:blipFill>
        <p:spPr>
          <a:xfrm>
            <a:off x="0" y="1143000"/>
            <a:ext cx="10387584" cy="6705600"/>
          </a:xfrm>
          <a:prstGeom prst="rect">
            <a:avLst/>
          </a:prstGeom>
        </p:spPr>
      </p:pic>
    </p:spTree>
    <p:extLst>
      <p:ext uri="{BB962C8B-B14F-4D97-AF65-F5344CB8AC3E}">
        <p14:creationId xmlns:p14="http://schemas.microsoft.com/office/powerpoint/2010/main" val="1811165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ucsdnews.ucsd.edu/graphics/images/2007/07-07socialnetworkmapL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9300" y="1517967"/>
            <a:ext cx="5429604" cy="4150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82196"/>
            <a:ext cx="8016240" cy="951569"/>
          </a:xfrm>
        </p:spPr>
        <p:txBody>
          <a:bodyPr>
            <a:normAutofit fontScale="90000"/>
          </a:bodyPr>
          <a:lstStyle/>
          <a:p>
            <a:r>
              <a:rPr lang="en-US" dirty="0" smtClean="0"/>
              <a:t>Approach to integrating domains</a:t>
            </a:r>
            <a:endParaRPr lang="en-US" dirty="0"/>
          </a:p>
        </p:txBody>
      </p:sp>
      <p:sp>
        <p:nvSpPr>
          <p:cNvPr id="3" name="Content Placeholder 2"/>
          <p:cNvSpPr>
            <a:spLocks noGrp="1"/>
          </p:cNvSpPr>
          <p:nvPr>
            <p:ph sz="half" idx="1"/>
          </p:nvPr>
        </p:nvSpPr>
        <p:spPr>
          <a:xfrm>
            <a:off x="457200" y="1453930"/>
            <a:ext cx="4149090" cy="4794469"/>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domains,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p>
          <a:p>
            <a:r>
              <a:rPr lang="en-US" sz="2000" dirty="0" smtClean="0"/>
              <a:t>Use cases focuses scope and detail</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Models</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Health</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Tree>
    <p:extLst>
      <p:ext uri="{BB962C8B-B14F-4D97-AF65-F5344CB8AC3E}">
        <p14:creationId xmlns:p14="http://schemas.microsoft.com/office/powerpoint/2010/main" val="3575679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http://ucsdnews.ucsd.edu/graphics/images/2007/07-07socialnetworkmapL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9300" y="1517967"/>
            <a:ext cx="5429604" cy="4150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82196"/>
            <a:ext cx="8016240" cy="951569"/>
          </a:xfrm>
        </p:spPr>
        <p:txBody>
          <a:bodyPr/>
          <a:lstStyle/>
          <a:p>
            <a:r>
              <a:rPr lang="en-US" dirty="0" smtClean="0"/>
              <a:t>At the technical level</a:t>
            </a:r>
            <a:endParaRPr lang="en-US" dirty="0"/>
          </a:p>
        </p:txBody>
      </p:sp>
      <p:sp>
        <p:nvSpPr>
          <p:cNvPr id="3" name="Content Placeholder 2"/>
          <p:cNvSpPr>
            <a:spLocks noGrp="1"/>
          </p:cNvSpPr>
          <p:nvPr>
            <p:ph sz="half" idx="1"/>
          </p:nvPr>
        </p:nvSpPr>
        <p:spPr>
          <a:xfrm>
            <a:off x="457200" y="1453931"/>
            <a:ext cx="3806916" cy="4499830"/>
          </a:xfrm>
        </p:spPr>
        <p:txBody>
          <a:bodyPr>
            <a:normAutofit fontScale="92500" lnSpcReduction="10000"/>
          </a:bodyPr>
          <a:lstStyle/>
          <a:p>
            <a:r>
              <a:rPr lang="en-US" sz="2000" dirty="0" smtClean="0"/>
              <a:t>Define mapping rules between the conceptual models and various technology/domain specific models </a:t>
            </a:r>
          </a:p>
          <a:p>
            <a:r>
              <a:rPr lang="en-US" sz="2000" dirty="0" smtClean="0"/>
              <a:t>Automation can then federate information from multiple source or translate between them</a:t>
            </a:r>
          </a:p>
          <a:p>
            <a:r>
              <a:rPr lang="en-US" sz="2000" dirty="0" smtClean="0"/>
              <a:t>Of course translation is limited to the concepts in common!</a:t>
            </a:r>
          </a:p>
          <a:p>
            <a:r>
              <a:rPr lang="en-US" sz="2000" dirty="0" smtClean="0"/>
              <a:t>Conceptual models can be extended for additional concepts and mappings – it is an open system</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Models</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STIX</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EDXL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Others</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NIEM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HL7</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Tree>
    <p:extLst>
      <p:ext uri="{BB962C8B-B14F-4D97-AF65-F5344CB8AC3E}">
        <p14:creationId xmlns:p14="http://schemas.microsoft.com/office/powerpoint/2010/main" val="1426514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 at the core</a:t>
            </a:r>
            <a:endParaRPr lang="en-US" dirty="0"/>
          </a:p>
        </p:txBody>
      </p:sp>
      <p:sp>
        <p:nvSpPr>
          <p:cNvPr id="4" name="Content Placeholder 3"/>
          <p:cNvSpPr>
            <a:spLocks noGrp="1"/>
          </p:cNvSpPr>
          <p:nvPr>
            <p:ph sz="quarter" idx="1"/>
          </p:nvPr>
        </p:nvSpPr>
        <p:spPr>
          <a:xfrm>
            <a:off x="457200" y="1219200"/>
            <a:ext cx="8382000" cy="4937760"/>
          </a:xfrm>
        </p:spPr>
        <p:txBody>
          <a:bodyPr>
            <a:normAutofit/>
          </a:bodyPr>
          <a:lstStyle/>
          <a:p>
            <a:r>
              <a:rPr lang="en-US" sz="2000" dirty="0" smtClean="0"/>
              <a:t>The core to any communications or analysis is shared concepts</a:t>
            </a:r>
          </a:p>
          <a:p>
            <a:r>
              <a:rPr lang="en-US" sz="2000" dirty="0" smtClean="0"/>
              <a:t>Given a foundation in concepts there is a need for shared vocabulary and syntax – but there is a lot of variation in vocabulary and syntax</a:t>
            </a:r>
          </a:p>
          <a:p>
            <a:r>
              <a:rPr lang="en-US" sz="2000" dirty="0" smtClean="0"/>
              <a:t>The concepts are captured in a model, and then related to different vocabularies and syntaxes</a:t>
            </a:r>
          </a:p>
          <a:p>
            <a:r>
              <a:rPr lang="en-US" sz="2000" dirty="0" smtClean="0"/>
              <a:t>Concepts are about </a:t>
            </a:r>
            <a:r>
              <a:rPr lang="en-US" sz="2000" u="sng" dirty="0" smtClean="0"/>
              <a:t>real world things</a:t>
            </a:r>
            <a:r>
              <a:rPr lang="en-US" sz="2000" dirty="0" smtClean="0"/>
              <a:t>, not data or technology</a:t>
            </a:r>
          </a:p>
          <a:p>
            <a:r>
              <a:rPr lang="en-US" sz="2000" dirty="0" smtClean="0"/>
              <a:t>Of course data then represents the concepts which can be manipulated by technology</a:t>
            </a:r>
          </a:p>
          <a:p>
            <a:endParaRPr lang="en-US" sz="2000" dirty="0"/>
          </a:p>
        </p:txBody>
      </p:sp>
      <p:pic>
        <p:nvPicPr>
          <p:cNvPr id="4103" name="Picture 7" descr="http://ts1.mm.bing.net/th?&amp;id=HN.608009254698880931&amp;w=300&amp;h=300&amp;c=0&amp;pid=1.9&amp;rs=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419600"/>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546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actors are not the only source of threats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867964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3020"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859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1752854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837</TotalTime>
  <Words>1843</Words>
  <Application>Microsoft Office PowerPoint</Application>
  <PresentationFormat>On-screen Show (4:3)</PresentationFormat>
  <Paragraphs>405</Paragraphs>
  <Slides>39</Slides>
  <Notes>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Origin</vt:lpstr>
      <vt:lpstr>Achieving All-Hazards Threat &amp; Risk Information Sharing and Federation</vt:lpstr>
      <vt:lpstr>What we have heard</vt:lpstr>
      <vt:lpstr>Goal: An integrating framework</vt:lpstr>
      <vt:lpstr>Approach to integrating domains</vt:lpstr>
      <vt:lpstr>At the technical level</vt:lpstr>
      <vt:lpstr>Concepts at the core</vt:lpstr>
      <vt:lpstr>Core Concept: Comprehending Planned and Unplanned Threats</vt:lpstr>
      <vt:lpstr>PowerPoint Presentation</vt:lpstr>
      <vt:lpstr>Core Concept: Attacker/Defender Symmetry</vt:lpstr>
      <vt:lpstr>Example Scenario: Coordinated Power Grid Attack</vt:lpstr>
      <vt:lpstr>Cross-domain Information Flows</vt:lpstr>
      <vt:lpstr>Example - Snowmageddon</vt:lpstr>
      <vt:lpstr>Example of structuring risk information</vt:lpstr>
      <vt:lpstr>Scope</vt:lpstr>
      <vt:lpstr>Primary Use Cases</vt:lpstr>
      <vt:lpstr>Why this is important</vt:lpstr>
      <vt:lpstr>Example use cases</vt:lpstr>
      <vt:lpstr>It takes a community</vt:lpstr>
      <vt:lpstr>Community web site</vt:lpstr>
      <vt:lpstr>Example of structuring risk information</vt:lpstr>
      <vt:lpstr>A Potential Storm? Who said this?</vt:lpstr>
      <vt:lpstr>Real-world events relate to the concepts</vt:lpstr>
      <vt:lpstr>Response Concepts</vt:lpstr>
      <vt:lpstr>How concepts relate</vt:lpstr>
      <vt:lpstr>Mapping</vt:lpstr>
      <vt:lpstr>STIX Mapping fragment</vt:lpstr>
      <vt:lpstr>Corresponding NIEM Subset of interest</vt:lpstr>
      <vt:lpstr>NIEM Mapping Fragment</vt:lpstr>
      <vt:lpstr>Example STIX data</vt:lpstr>
      <vt:lpstr>Notional Model Mapping Instances</vt:lpstr>
      <vt:lpstr>Derived NIEM Data</vt:lpstr>
      <vt:lpstr>Threat / Risk and data</vt:lpstr>
      <vt:lpstr>Implementation Patterns</vt:lpstr>
      <vt:lpstr>Where are we</vt:lpstr>
      <vt:lpstr>OMG RFP Process Time Line</vt:lpstr>
      <vt:lpstr>Who are we</vt:lpstr>
      <vt:lpstr>Join us!</vt:lpstr>
      <vt:lpstr>Each concept of our scenario is captured</vt:lpstr>
      <vt:lpstr>Treatment concepts</vt:lpstr>
    </vt:vector>
  </TitlesOfParts>
  <Company>Model Driven Solutions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Cory Casanave</dc:creator>
  <cp:lastModifiedBy>Cory Casanave</cp:lastModifiedBy>
  <cp:revision>51</cp:revision>
  <dcterms:created xsi:type="dcterms:W3CDTF">2015-03-21T16:07:09Z</dcterms:created>
  <dcterms:modified xsi:type="dcterms:W3CDTF">2015-03-23T16:06:47Z</dcterms:modified>
</cp:coreProperties>
</file>